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71" r:id="rId4"/>
    <p:sldId id="267" r:id="rId5"/>
    <p:sldId id="268" r:id="rId6"/>
    <p:sldId id="258" r:id="rId7"/>
    <p:sldId id="259" r:id="rId8"/>
    <p:sldId id="260" r:id="rId9"/>
    <p:sldId id="261" r:id="rId10"/>
    <p:sldId id="262" r:id="rId11"/>
    <p:sldId id="263" r:id="rId12"/>
    <p:sldId id="264" r:id="rId13"/>
    <p:sldId id="265" r:id="rId14"/>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1"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792" autoAdjust="0"/>
  </p:normalViewPr>
  <p:slideViewPr>
    <p:cSldViewPr showGuides="1">
      <p:cViewPr varScale="1">
        <p:scale>
          <a:sx n="51" d="100"/>
          <a:sy n="51" d="100"/>
        </p:scale>
        <p:origin x="898" y="67"/>
      </p:cViewPr>
      <p:guideLst>
        <p:guide orient="horz" pos="2881"/>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98E22CE0-C664-4DB7-A89C-3599581277EB}" type="datetimeFigureOut">
              <a:rPr lang="en-US" smtClean="0"/>
              <a:t>11/19/2024</a:t>
            </a:fld>
            <a:endParaRPr lang="en-US"/>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793C2E8F-9F6E-47EC-880D-E6C7B748D6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C2E8F-9F6E-47EC-880D-E6C7B748D639}" type="slidenum">
              <a:rPr lang="en-US" smtClean="0"/>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C2E8F-9F6E-47EC-880D-E6C7B748D639}"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
            <a:ext cx="18288000" cy="10287764"/>
          </a:xfrm>
          <a:prstGeom prst="rect">
            <a:avLst/>
          </a:prstGeom>
        </p:spPr>
      </p:pic>
      <p:pic>
        <p:nvPicPr>
          <p:cNvPr id="17" name="bg object 17"/>
          <p:cNvPicPr/>
          <p:nvPr/>
        </p:nvPicPr>
        <p:blipFill>
          <a:blip r:embed="rId3" cstate="print"/>
          <a:stretch>
            <a:fillRect/>
          </a:stretch>
        </p:blipFill>
        <p:spPr>
          <a:xfrm>
            <a:off x="3905199" y="6448418"/>
            <a:ext cx="10477499" cy="3838575"/>
          </a:xfrm>
          <a:prstGeom prst="rect">
            <a:avLst/>
          </a:prstGeom>
        </p:spPr>
      </p:pic>
      <p:sp>
        <p:nvSpPr>
          <p:cNvPr id="2" name="Holder 2"/>
          <p:cNvSpPr>
            <a:spLocks noGrp="1"/>
          </p:cNvSpPr>
          <p:nvPr>
            <p:ph type="ctrTitle"/>
          </p:nvPr>
        </p:nvSpPr>
        <p:spPr>
          <a:xfrm>
            <a:off x="3891902" y="978960"/>
            <a:ext cx="3381375" cy="745489"/>
          </a:xfrm>
          <a:prstGeom prst="rect">
            <a:avLst/>
          </a:prstGeom>
        </p:spPr>
        <p:txBody>
          <a:bodyPr wrap="square" lIns="0" tIns="0" rIns="0" bIns="0">
            <a:spAutoFit/>
          </a:bodyPr>
          <a:lstStyle>
            <a:lvl1pPr>
              <a:defRPr sz="3050" b="0" i="0">
                <a:solidFill>
                  <a:srgbClr val="2B563B"/>
                </a:solidFill>
                <a:latin typeface="Georgia" panose="02040502050405020303"/>
                <a:cs typeface="Georgia" panose="02040502050405020303"/>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sz="2900" b="0" i="0">
                <a:solidFill>
                  <a:schemeClr val="tx1"/>
                </a:solidFill>
                <a:latin typeface="Georgia" panose="02040502050405020303"/>
                <a:cs typeface="Georgia" panose="02040502050405020303"/>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50" b="0" i="0">
                <a:solidFill>
                  <a:srgbClr val="2B563B"/>
                </a:solidFill>
                <a:latin typeface="Georgia" panose="02040502050405020303"/>
                <a:cs typeface="Georgia" panose="02040502050405020303"/>
              </a:defRPr>
            </a:lvl1pPr>
          </a:lstStyle>
          <a:p>
            <a:endParaRPr/>
          </a:p>
        </p:txBody>
      </p:sp>
      <p:sp>
        <p:nvSpPr>
          <p:cNvPr id="3" name="Holder 3"/>
          <p:cNvSpPr>
            <a:spLocks noGrp="1"/>
          </p:cNvSpPr>
          <p:nvPr>
            <p:ph type="body" idx="1"/>
          </p:nvPr>
        </p:nvSpPr>
        <p:spPr/>
        <p:txBody>
          <a:bodyPr lIns="0" tIns="0" rIns="0" bIns="0"/>
          <a:lstStyle>
            <a:lvl1pPr>
              <a:defRPr sz="2900" b="0" i="0">
                <a:solidFill>
                  <a:schemeClr val="tx1"/>
                </a:solidFill>
                <a:latin typeface="Georgia" panose="02040502050405020303"/>
                <a:cs typeface="Georgia" panose="02040502050405020303"/>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50" b="0" i="0">
                <a:solidFill>
                  <a:srgbClr val="2B563B"/>
                </a:solidFill>
                <a:latin typeface="Georgia" panose="02040502050405020303"/>
                <a:cs typeface="Georgia" panose="02040502050405020303"/>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
            <a:ext cx="18288000" cy="10287764"/>
          </a:xfrm>
          <a:prstGeom prst="rect">
            <a:avLst/>
          </a:prstGeom>
        </p:spPr>
      </p:pic>
      <p:sp>
        <p:nvSpPr>
          <p:cNvPr id="2" name="Holder 2"/>
          <p:cNvSpPr>
            <a:spLocks noGrp="1"/>
          </p:cNvSpPr>
          <p:nvPr>
            <p:ph type="title"/>
          </p:nvPr>
        </p:nvSpPr>
        <p:spPr/>
        <p:txBody>
          <a:bodyPr lIns="0" tIns="0" rIns="0" bIns="0"/>
          <a:lstStyle>
            <a:lvl1pPr>
              <a:defRPr sz="3050" b="0" i="0">
                <a:solidFill>
                  <a:srgbClr val="2B563B"/>
                </a:solidFill>
                <a:latin typeface="Georgia" panose="02040502050405020303"/>
                <a:cs typeface="Georgia" panose="02040502050405020303"/>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181351" y="1321714"/>
            <a:ext cx="11912790" cy="1277861"/>
          </a:xfrm>
          <a:prstGeom prst="rect">
            <a:avLst/>
          </a:prstGeom>
        </p:spPr>
        <p:txBody>
          <a:bodyPr wrap="square" lIns="0" tIns="0" rIns="0" bIns="0">
            <a:spAutoFit/>
          </a:bodyPr>
          <a:lstStyle>
            <a:lvl1pPr>
              <a:defRPr sz="3050" b="0" i="0">
                <a:solidFill>
                  <a:srgbClr val="2B563B"/>
                </a:solidFill>
                <a:latin typeface="Georgia" panose="02040502050405020303"/>
                <a:cs typeface="Georgia" panose="02040502050405020303"/>
              </a:defRPr>
            </a:lvl1pPr>
          </a:lstStyle>
          <a:p>
            <a:endParaRPr/>
          </a:p>
        </p:txBody>
      </p:sp>
      <p:sp>
        <p:nvSpPr>
          <p:cNvPr id="3" name="Holder 3"/>
          <p:cNvSpPr>
            <a:spLocks noGrp="1"/>
          </p:cNvSpPr>
          <p:nvPr>
            <p:ph type="body" idx="1"/>
          </p:nvPr>
        </p:nvSpPr>
        <p:spPr>
          <a:xfrm>
            <a:off x="6824243" y="3407861"/>
            <a:ext cx="9655175" cy="4340225"/>
          </a:xfrm>
          <a:prstGeom prst="rect">
            <a:avLst/>
          </a:prstGeom>
        </p:spPr>
        <p:txBody>
          <a:bodyPr wrap="square" lIns="0" tIns="0" rIns="0" bIns="0">
            <a:spAutoFit/>
          </a:bodyPr>
          <a:lstStyle>
            <a:lvl1pPr>
              <a:defRPr sz="2900" b="0" i="0">
                <a:solidFill>
                  <a:schemeClr val="tx1"/>
                </a:solidFill>
                <a:latin typeface="Georgia" panose="02040502050405020303"/>
                <a:cs typeface="Georgia" panose="02040502050405020303"/>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11/19/2024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amnyak/P3-PROJECT"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764"/>
          </a:xfrm>
          <a:prstGeom prst="rect">
            <a:avLst/>
          </a:prstGeom>
        </p:spPr>
      </p:pic>
      <p:sp>
        <p:nvSpPr>
          <p:cNvPr id="3" name="object 3"/>
          <p:cNvSpPr txBox="1">
            <a:spLocks noGrp="1"/>
          </p:cNvSpPr>
          <p:nvPr>
            <p:ph type="title"/>
          </p:nvPr>
        </p:nvSpPr>
        <p:spPr>
          <a:xfrm>
            <a:off x="1844675" y="956945"/>
            <a:ext cx="14911070" cy="6650355"/>
          </a:xfrm>
          <a:prstGeom prst="rect">
            <a:avLst/>
          </a:prstGeom>
        </p:spPr>
        <p:txBody>
          <a:bodyPr vert="horz" wrap="square" lIns="0" tIns="12700" rIns="0" bIns="0" rtlCol="0">
            <a:noAutofit/>
          </a:bodyPr>
          <a:lstStyle/>
          <a:p>
            <a:pPr marL="12700">
              <a:lnSpc>
                <a:spcPts val="9535"/>
              </a:lnSpc>
              <a:spcBef>
                <a:spcPts val="100"/>
              </a:spcBef>
            </a:pPr>
            <a:r>
              <a:rPr sz="7950" spc="-690" dirty="0">
                <a:solidFill>
                  <a:schemeClr val="tx1"/>
                </a:solidFill>
              </a:rPr>
              <a:t>W</a:t>
            </a:r>
            <a:r>
              <a:rPr sz="7950" spc="100" dirty="0">
                <a:solidFill>
                  <a:schemeClr val="tx1"/>
                </a:solidFill>
              </a:rPr>
              <a:t>A</a:t>
            </a:r>
            <a:r>
              <a:rPr sz="7950" spc="-60" dirty="0">
                <a:solidFill>
                  <a:schemeClr val="tx1"/>
                </a:solidFill>
              </a:rPr>
              <a:t>K</a:t>
            </a:r>
            <a:r>
              <a:rPr sz="7950" spc="95" dirty="0">
                <a:solidFill>
                  <a:schemeClr val="tx1"/>
                </a:solidFill>
              </a:rPr>
              <a:t>U</a:t>
            </a:r>
            <a:r>
              <a:rPr sz="7950" spc="100" dirty="0">
                <a:solidFill>
                  <a:schemeClr val="tx1"/>
                </a:solidFill>
              </a:rPr>
              <a:t>L</a:t>
            </a:r>
            <a:r>
              <a:rPr sz="7950" spc="20" dirty="0">
                <a:solidFill>
                  <a:schemeClr val="tx1"/>
                </a:solidFill>
              </a:rPr>
              <a:t>I</a:t>
            </a:r>
            <a:r>
              <a:rPr sz="7950" spc="-125" dirty="0">
                <a:solidFill>
                  <a:schemeClr val="tx1"/>
                </a:solidFill>
              </a:rPr>
              <a:t>M</a:t>
            </a:r>
            <a:r>
              <a:rPr sz="7950" spc="105" dirty="0">
                <a:solidFill>
                  <a:schemeClr val="tx1"/>
                </a:solidFill>
              </a:rPr>
              <a:t>A</a:t>
            </a:r>
            <a:r>
              <a:rPr sz="7950" spc="-90" dirty="0">
                <a:solidFill>
                  <a:schemeClr val="tx1"/>
                </a:solidFill>
              </a:rPr>
              <a:t> </a:t>
            </a:r>
            <a:r>
              <a:rPr sz="7950" spc="-415" dirty="0">
                <a:solidFill>
                  <a:schemeClr val="tx1"/>
                </a:solidFill>
              </a:rPr>
              <a:t>F</a:t>
            </a:r>
            <a:r>
              <a:rPr sz="7950" spc="135" dirty="0">
                <a:solidFill>
                  <a:schemeClr val="tx1"/>
                </a:solidFill>
              </a:rPr>
              <a:t>A</a:t>
            </a:r>
            <a:r>
              <a:rPr sz="7950" spc="130" dirty="0">
                <a:solidFill>
                  <a:schemeClr val="tx1"/>
                </a:solidFill>
              </a:rPr>
              <a:t>R</a:t>
            </a:r>
            <a:r>
              <a:rPr sz="7950" spc="140" dirty="0">
                <a:solidFill>
                  <a:schemeClr val="tx1"/>
                </a:solidFill>
              </a:rPr>
              <a:t>M</a:t>
            </a:r>
            <a:r>
              <a:rPr sz="7950" spc="-85" dirty="0">
                <a:solidFill>
                  <a:schemeClr val="tx1"/>
                </a:solidFill>
              </a:rPr>
              <a:t> </a:t>
            </a:r>
            <a:r>
              <a:rPr sz="7950" spc="-20" dirty="0">
                <a:solidFill>
                  <a:schemeClr val="tx1"/>
                </a:solidFill>
              </a:rPr>
              <a:t>TECH</a:t>
            </a:r>
            <a:endParaRPr sz="7950" dirty="0">
              <a:solidFill>
                <a:schemeClr val="tx1"/>
              </a:solidFill>
            </a:endParaRPr>
          </a:p>
          <a:p>
            <a:pPr marL="1433830" marR="1696085" indent="269875">
              <a:lnSpc>
                <a:spcPts val="9530"/>
              </a:lnSpc>
              <a:spcBef>
                <a:spcPts val="120"/>
              </a:spcBef>
            </a:pPr>
            <a:r>
              <a:rPr sz="7950" spc="434" dirty="0">
                <a:solidFill>
                  <a:schemeClr val="tx1"/>
                </a:solidFill>
              </a:rPr>
              <a:t>Crop</a:t>
            </a:r>
            <a:r>
              <a:rPr sz="7950" spc="225" dirty="0">
                <a:solidFill>
                  <a:schemeClr val="tx1"/>
                </a:solidFill>
              </a:rPr>
              <a:t> </a:t>
            </a:r>
            <a:r>
              <a:rPr sz="7950" dirty="0">
                <a:solidFill>
                  <a:schemeClr val="tx1"/>
                </a:solidFill>
              </a:rPr>
              <a:t>&amp;</a:t>
            </a:r>
            <a:r>
              <a:rPr sz="7950" spc="225" dirty="0">
                <a:solidFill>
                  <a:schemeClr val="tx1"/>
                </a:solidFill>
              </a:rPr>
              <a:t> </a:t>
            </a:r>
            <a:r>
              <a:rPr sz="7950" spc="515" dirty="0">
                <a:solidFill>
                  <a:schemeClr val="tx1"/>
                </a:solidFill>
              </a:rPr>
              <a:t>Fertilizer </a:t>
            </a:r>
            <a:r>
              <a:rPr sz="7950" spc="565" dirty="0">
                <a:solidFill>
                  <a:schemeClr val="tx1"/>
                </a:solidFill>
              </a:rPr>
              <a:t>recommendation</a:t>
            </a:r>
            <a:r>
              <a:rPr lang="en-US" sz="7950" spc="565" dirty="0">
                <a:solidFill>
                  <a:schemeClr val="tx1"/>
                </a:solidFill>
              </a:rPr>
              <a:t> and Disease prediction</a:t>
            </a:r>
          </a:p>
        </p:txBody>
      </p:sp>
      <p:sp>
        <p:nvSpPr>
          <p:cNvPr id="4" name="object 4"/>
          <p:cNvSpPr txBox="1"/>
          <p:nvPr/>
        </p:nvSpPr>
        <p:spPr>
          <a:xfrm>
            <a:off x="1320164" y="7830273"/>
            <a:ext cx="14789150" cy="935990"/>
          </a:xfrm>
          <a:prstGeom prst="rect">
            <a:avLst/>
          </a:prstGeom>
        </p:spPr>
        <p:txBody>
          <a:bodyPr vert="horz" wrap="square" lIns="0" tIns="12700" rIns="0" bIns="0" rtlCol="0">
            <a:spAutoFit/>
          </a:bodyPr>
          <a:lstStyle/>
          <a:p>
            <a:pPr marL="12700">
              <a:lnSpc>
                <a:spcPct val="100000"/>
              </a:lnSpc>
              <a:spcBef>
                <a:spcPts val="100"/>
              </a:spcBef>
            </a:pPr>
            <a:r>
              <a:rPr sz="3000" spc="135" dirty="0">
                <a:latin typeface="Georgia" panose="02040502050405020303"/>
                <a:cs typeface="Georgia" panose="02040502050405020303"/>
              </a:rPr>
              <a:t>By</a:t>
            </a:r>
            <a:r>
              <a:rPr sz="3000" spc="130" dirty="0">
                <a:latin typeface="Georgia" panose="02040502050405020303"/>
                <a:cs typeface="Georgia" panose="02040502050405020303"/>
              </a:rPr>
              <a:t> </a:t>
            </a:r>
            <a:r>
              <a:rPr sz="3000" spc="195" dirty="0">
                <a:latin typeface="Georgia" panose="02040502050405020303"/>
                <a:cs typeface="Georgia" panose="02040502050405020303"/>
              </a:rPr>
              <a:t>Samuel</a:t>
            </a:r>
            <a:r>
              <a:rPr sz="3000" spc="130" dirty="0">
                <a:latin typeface="Georgia" panose="02040502050405020303"/>
                <a:cs typeface="Georgia" panose="02040502050405020303"/>
              </a:rPr>
              <a:t> </a:t>
            </a:r>
            <a:r>
              <a:rPr sz="3000" spc="160" dirty="0">
                <a:latin typeface="Georgia" panose="02040502050405020303"/>
                <a:cs typeface="Georgia" panose="02040502050405020303"/>
              </a:rPr>
              <a:t>Gathogo,</a:t>
            </a:r>
            <a:r>
              <a:rPr lang="en-US" altLang="" sz="3000" spc="160" dirty="0">
                <a:latin typeface="Georgia" panose="02040502050405020303"/>
                <a:cs typeface="Georgia" panose="02040502050405020303"/>
              </a:rPr>
              <a:t> Stacy Waweru,</a:t>
            </a:r>
            <a:r>
              <a:rPr sz="3000" spc="135" dirty="0">
                <a:latin typeface="Georgia" panose="02040502050405020303"/>
                <a:cs typeface="Georgia" panose="02040502050405020303"/>
              </a:rPr>
              <a:t> </a:t>
            </a:r>
            <a:r>
              <a:rPr sz="3000" spc="165" dirty="0">
                <a:latin typeface="Georgia" panose="02040502050405020303"/>
                <a:cs typeface="Georgia" panose="02040502050405020303"/>
              </a:rPr>
              <a:t>Calvin</a:t>
            </a:r>
            <a:r>
              <a:rPr sz="3000" spc="135" dirty="0">
                <a:latin typeface="Georgia" panose="02040502050405020303"/>
                <a:cs typeface="Georgia" panose="02040502050405020303"/>
              </a:rPr>
              <a:t> </a:t>
            </a:r>
            <a:r>
              <a:rPr sz="3000" spc="140" dirty="0">
                <a:latin typeface="Georgia" panose="02040502050405020303"/>
                <a:cs typeface="Georgia" panose="02040502050405020303"/>
              </a:rPr>
              <a:t>Otieno,</a:t>
            </a:r>
            <a:r>
              <a:rPr sz="3000" spc="135" dirty="0">
                <a:latin typeface="Georgia" panose="02040502050405020303"/>
                <a:cs typeface="Georgia" panose="02040502050405020303"/>
              </a:rPr>
              <a:t> </a:t>
            </a:r>
            <a:r>
              <a:rPr sz="3000" spc="175" dirty="0">
                <a:latin typeface="Georgia" panose="02040502050405020303"/>
                <a:cs typeface="Georgia" panose="02040502050405020303"/>
              </a:rPr>
              <a:t>Rahim</a:t>
            </a:r>
            <a:r>
              <a:rPr lang="en-US" altLang="en-US" sz="3000" spc="175" dirty="0">
                <a:latin typeface="Georgia" panose="02040502050405020303"/>
                <a:cs typeface="Georgia" panose="02040502050405020303"/>
              </a:rPr>
              <a:t> Njagi</a:t>
            </a:r>
            <a:r>
              <a:rPr sz="3000" spc="130" dirty="0">
                <a:latin typeface="Georgia" panose="02040502050405020303"/>
                <a:cs typeface="Georgia" panose="02040502050405020303"/>
              </a:rPr>
              <a:t> </a:t>
            </a:r>
            <a:r>
              <a:rPr sz="3000" spc="204" dirty="0">
                <a:latin typeface="Georgia" panose="02040502050405020303"/>
                <a:cs typeface="Georgia" panose="02040502050405020303"/>
              </a:rPr>
              <a:t>,Margret</a:t>
            </a:r>
            <a:r>
              <a:rPr sz="3000" spc="135" dirty="0">
                <a:latin typeface="Georgia" panose="02040502050405020303"/>
                <a:cs typeface="Georgia" panose="02040502050405020303"/>
              </a:rPr>
              <a:t> </a:t>
            </a:r>
            <a:r>
              <a:rPr sz="3000" spc="150" dirty="0">
                <a:latin typeface="Georgia" panose="02040502050405020303"/>
                <a:cs typeface="Georgia" panose="02040502050405020303"/>
              </a:rPr>
              <a:t>Namunyak</a:t>
            </a:r>
            <a:endParaRPr sz="3000" dirty="0">
              <a:latin typeface="Georgia" panose="02040502050405020303"/>
              <a:cs typeface="Georgia" panose="020405020504050203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6307" y="-207727"/>
            <a:ext cx="18288000" cy="10287764"/>
          </a:xfrm>
          <a:prstGeom prst="rect">
            <a:avLst/>
          </a:prstGeom>
        </p:spPr>
      </p:pic>
      <p:sp>
        <p:nvSpPr>
          <p:cNvPr id="4" name="object 4"/>
          <p:cNvSpPr txBox="1">
            <a:spLocks noGrp="1"/>
          </p:cNvSpPr>
          <p:nvPr>
            <p:ph type="title"/>
          </p:nvPr>
        </p:nvSpPr>
        <p:spPr>
          <a:xfrm>
            <a:off x="5416550" y="173129"/>
            <a:ext cx="8903474" cy="689932"/>
          </a:xfrm>
          <a:prstGeom prst="rect">
            <a:avLst/>
          </a:prstGeom>
        </p:spPr>
        <p:txBody>
          <a:bodyPr vert="horz" wrap="square" lIns="0" tIns="12700" rIns="0" bIns="0" rtlCol="0">
            <a:spAutoFit/>
          </a:bodyPr>
          <a:lstStyle/>
          <a:p>
            <a:pPr marL="12700">
              <a:lnSpc>
                <a:spcPct val="100000"/>
              </a:lnSpc>
              <a:spcBef>
                <a:spcPts val="100"/>
              </a:spcBef>
            </a:pPr>
            <a:r>
              <a:rPr sz="4400" spc="-65" dirty="0" smtClean="0">
                <a:solidFill>
                  <a:srgbClr val="000000"/>
                </a:solidFill>
              </a:rPr>
              <a:t>CONCLUSION</a:t>
            </a:r>
            <a:endParaRPr sz="4400" dirty="0"/>
          </a:p>
        </p:txBody>
      </p:sp>
      <p:sp>
        <p:nvSpPr>
          <p:cNvPr id="5" name="object 5"/>
          <p:cNvSpPr txBox="1"/>
          <p:nvPr/>
        </p:nvSpPr>
        <p:spPr>
          <a:xfrm>
            <a:off x="9214028" y="2064836"/>
            <a:ext cx="8561705" cy="472440"/>
          </a:xfrm>
          <a:prstGeom prst="rect">
            <a:avLst/>
          </a:prstGeom>
        </p:spPr>
        <p:txBody>
          <a:bodyPr vert="horz" wrap="square" lIns="0" tIns="16510" rIns="0" bIns="0" rtlCol="0">
            <a:spAutoFit/>
          </a:bodyPr>
          <a:lstStyle/>
          <a:p>
            <a:pPr marL="12700">
              <a:lnSpc>
                <a:spcPct val="100000"/>
              </a:lnSpc>
              <a:spcBef>
                <a:spcPts val="130"/>
              </a:spcBef>
              <a:tabLst>
                <a:tab pos="2286000" algn="l"/>
                <a:tab pos="4544695" algn="l"/>
                <a:tab pos="6558915" algn="l"/>
              </a:tabLst>
            </a:pPr>
            <a:endParaRPr sz="2900" dirty="0">
              <a:latin typeface="Georgia" panose="02040502050405020303"/>
              <a:cs typeface="Georgia" panose="02040502050405020303"/>
            </a:endParaRPr>
          </a:p>
        </p:txBody>
      </p:sp>
      <p:pic>
        <p:nvPicPr>
          <p:cNvPr id="7" name="object 7"/>
          <p:cNvPicPr/>
          <p:nvPr/>
        </p:nvPicPr>
        <p:blipFill>
          <a:blip r:embed="rId4" cstate="print"/>
          <a:stretch>
            <a:fillRect/>
          </a:stretch>
        </p:blipFill>
        <p:spPr>
          <a:xfrm>
            <a:off x="6990080" y="4069308"/>
            <a:ext cx="114300" cy="114300"/>
          </a:xfrm>
          <a:prstGeom prst="rect">
            <a:avLst/>
          </a:prstGeom>
        </p:spPr>
      </p:pic>
      <p:pic>
        <p:nvPicPr>
          <p:cNvPr id="8" name="object 8"/>
          <p:cNvPicPr/>
          <p:nvPr/>
        </p:nvPicPr>
        <p:blipFill>
          <a:blip r:embed="rId4" cstate="print"/>
          <a:stretch>
            <a:fillRect/>
          </a:stretch>
        </p:blipFill>
        <p:spPr>
          <a:xfrm>
            <a:off x="6990080" y="4516983"/>
            <a:ext cx="114300" cy="114300"/>
          </a:xfrm>
          <a:prstGeom prst="rect">
            <a:avLst/>
          </a:prstGeom>
        </p:spPr>
      </p:pic>
      <p:pic>
        <p:nvPicPr>
          <p:cNvPr id="9" name="object 9"/>
          <p:cNvPicPr/>
          <p:nvPr/>
        </p:nvPicPr>
        <p:blipFill>
          <a:blip r:embed="rId4" cstate="print"/>
          <a:stretch>
            <a:fillRect/>
          </a:stretch>
        </p:blipFill>
        <p:spPr>
          <a:xfrm>
            <a:off x="6990080" y="4964658"/>
            <a:ext cx="114300" cy="114300"/>
          </a:xfrm>
          <a:prstGeom prst="rect">
            <a:avLst/>
          </a:prstGeom>
        </p:spPr>
      </p:pic>
      <p:pic>
        <p:nvPicPr>
          <p:cNvPr id="10" name="object 10"/>
          <p:cNvPicPr/>
          <p:nvPr/>
        </p:nvPicPr>
        <p:blipFill>
          <a:blip r:embed="rId4" cstate="print"/>
          <a:stretch>
            <a:fillRect/>
          </a:stretch>
        </p:blipFill>
        <p:spPr>
          <a:xfrm>
            <a:off x="6990080" y="5402808"/>
            <a:ext cx="114300" cy="114300"/>
          </a:xfrm>
          <a:prstGeom prst="rect">
            <a:avLst/>
          </a:prstGeom>
        </p:spPr>
      </p:pic>
      <p:sp>
        <p:nvSpPr>
          <p:cNvPr id="11" name="object 11"/>
          <p:cNvSpPr txBox="1">
            <a:spLocks noGrp="1"/>
          </p:cNvSpPr>
          <p:nvPr>
            <p:ph type="body" idx="1"/>
          </p:nvPr>
        </p:nvSpPr>
        <p:spPr>
          <a:xfrm>
            <a:off x="142421" y="863061"/>
            <a:ext cx="17950543" cy="6904990"/>
          </a:xfrm>
          <a:prstGeom prst="rect">
            <a:avLst/>
          </a:prstGeom>
        </p:spPr>
        <p:txBody>
          <a:bodyPr vert="horz" wrap="square" lIns="0" tIns="10795" rIns="0" bIns="0" rtlCol="0">
            <a:spAutoFit/>
          </a:bodyPr>
          <a:lstStyle/>
          <a:p>
            <a:endParaRPr lang="en-US" sz="3200" b="1" i="1" dirty="0" smtClean="0"/>
          </a:p>
          <a:p>
            <a:endParaRPr lang="en-US" sz="3200" b="1" i="1" dirty="0"/>
          </a:p>
          <a:p>
            <a:pPr marL="457200" indent="-457200">
              <a:buFont typeface="Wingdings" panose="05000000000000000000" charset="0"/>
              <a:buChar char="Ø"/>
            </a:pPr>
            <a:r>
              <a:rPr lang="en-US" sz="3200" b="1" i="1" dirty="0" smtClean="0"/>
              <a:t>Random </a:t>
            </a:r>
            <a:r>
              <a:rPr lang="en-US" sz="3200" b="1" i="1" dirty="0"/>
              <a:t>Forest </a:t>
            </a:r>
            <a:r>
              <a:rPr lang="en-US" sz="3200" dirty="0"/>
              <a:t>performed the best,  achieving an accuracy of approximately 99.1%. The model demonstrated high precision and recall for most crop </a:t>
            </a:r>
            <a:r>
              <a:rPr lang="en-US" sz="3200" dirty="0" smtClean="0"/>
              <a:t>classes.</a:t>
            </a:r>
          </a:p>
          <a:p>
            <a:pPr marL="457200" indent="-457200">
              <a:buFont typeface="Wingdings" panose="05000000000000000000" charset="0"/>
              <a:buChar char="Ø"/>
            </a:pPr>
            <a:endParaRPr lang="en-US" sz="3200" dirty="0" smtClean="0"/>
          </a:p>
          <a:p>
            <a:pPr marL="457200" indent="-457200">
              <a:buFont typeface="Wingdings" panose="05000000000000000000" charset="0"/>
              <a:buChar char="Ø"/>
            </a:pPr>
            <a:r>
              <a:rPr lang="en-US" sz="3200" dirty="0" smtClean="0"/>
              <a:t>Different farmers are able to get personalized recommendation based on the best prediction model with regard to the location and other factors.</a:t>
            </a:r>
          </a:p>
          <a:p>
            <a:endParaRPr lang="en-US" sz="3200" dirty="0" smtClean="0"/>
          </a:p>
          <a:p>
            <a:pPr marL="457200" indent="-457200">
              <a:buFont typeface="Wingdings" panose="05000000000000000000" charset="0"/>
              <a:buChar char="Ø"/>
            </a:pPr>
            <a:r>
              <a:rPr lang="en-US" sz="3200" dirty="0" smtClean="0"/>
              <a:t>Disease classification and  identification is made possile using YOLO.</a:t>
            </a:r>
          </a:p>
          <a:p>
            <a:endParaRPr lang="en-US" sz="3200" dirty="0" smtClean="0"/>
          </a:p>
          <a:p>
            <a:pPr marL="457200" indent="-457200">
              <a:buFont typeface="Wingdings" panose="05000000000000000000" charset="0"/>
              <a:buChar char="Ø"/>
            </a:pPr>
            <a:r>
              <a:rPr lang="en-US" sz="3200" dirty="0" smtClean="0"/>
              <a:t>Identification will enable farmers to correctly predict crop diseases, which then improves productivity.</a:t>
            </a:r>
          </a:p>
          <a:p>
            <a:endParaRPr lang="en-US" sz="3200" dirty="0"/>
          </a:p>
          <a:p>
            <a:endParaRPr lang="en-US" sz="3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51460"/>
            <a:ext cx="18288000" cy="10287764"/>
          </a:xfrm>
          <a:prstGeom prst="rect">
            <a:avLst/>
          </a:prstGeom>
        </p:spPr>
      </p:pic>
      <p:sp>
        <p:nvSpPr>
          <p:cNvPr id="4" name="object 4"/>
          <p:cNvSpPr txBox="1">
            <a:spLocks noGrp="1"/>
          </p:cNvSpPr>
          <p:nvPr>
            <p:ph type="title"/>
          </p:nvPr>
        </p:nvSpPr>
        <p:spPr>
          <a:xfrm>
            <a:off x="996950" y="34925"/>
            <a:ext cx="17303750" cy="863600"/>
          </a:xfrm>
          <a:prstGeom prst="rect">
            <a:avLst/>
          </a:prstGeom>
        </p:spPr>
        <p:txBody>
          <a:bodyPr vert="horz" wrap="square" lIns="0" tIns="603738" rIns="0" bIns="0" rtlCol="0" anchor="ctr" anchorCtr="0">
            <a:noAutofit/>
          </a:bodyPr>
          <a:lstStyle/>
          <a:p>
            <a:pPr marL="5527675" algn="l">
              <a:lnSpc>
                <a:spcPct val="100000"/>
              </a:lnSpc>
              <a:spcBef>
                <a:spcPts val="120"/>
              </a:spcBef>
            </a:pPr>
            <a:r>
              <a:rPr spc="-10" dirty="0" smtClean="0"/>
              <a:t/>
            </a:r>
            <a:br>
              <a:rPr spc="-10" dirty="0" smtClean="0"/>
            </a:br>
            <a:r>
              <a:rPr sz="4400" spc="-10" dirty="0" smtClean="0">
                <a:solidFill>
                  <a:schemeClr val="tx1"/>
                </a:solidFill>
                <a:sym typeface="+mn-ea"/>
              </a:rPr>
              <a:t>RECOMMENDATIONS</a:t>
            </a:r>
            <a:r>
              <a:rPr spc="-10" dirty="0"/>
              <a:t/>
            </a:r>
            <a:br>
              <a:rPr spc="-10" dirty="0"/>
            </a:br>
            <a:r>
              <a:rPr spc="-10" dirty="0"/>
              <a:t/>
            </a:r>
            <a:br>
              <a:rPr spc="-10" dirty="0"/>
            </a:br>
            <a:r>
              <a:rPr spc="-10" dirty="0"/>
              <a:t/>
            </a:r>
            <a:br>
              <a:rPr spc="-10" dirty="0"/>
            </a:br>
            <a:endParaRPr spc="-10" dirty="0"/>
          </a:p>
        </p:txBody>
      </p:sp>
      <p:sp>
        <p:nvSpPr>
          <p:cNvPr id="5" name="object 5"/>
          <p:cNvSpPr txBox="1"/>
          <p:nvPr/>
        </p:nvSpPr>
        <p:spPr>
          <a:xfrm>
            <a:off x="387351" y="2178049"/>
            <a:ext cx="17297400" cy="7086601"/>
          </a:xfrm>
          <a:prstGeom prst="rect">
            <a:avLst/>
          </a:prstGeom>
        </p:spPr>
        <p:txBody>
          <a:bodyPr vert="horz" wrap="square" lIns="0" tIns="12065" rIns="0" bIns="0" rtlCol="0">
            <a:noAutofit/>
          </a:bodyPr>
          <a:lstStyle/>
          <a:p>
            <a:pPr marL="355600" indent="-342900">
              <a:lnSpc>
                <a:spcPct val="100000"/>
              </a:lnSpc>
              <a:spcBef>
                <a:spcPts val="95"/>
              </a:spcBef>
              <a:buFont typeface="Wingdings" panose="05000000000000000000" pitchFamily="2" charset="2"/>
              <a:buChar char="Ø"/>
            </a:pPr>
            <a:r>
              <a:rPr sz="3200" b="1" i="1" spc="-60" dirty="0" smtClean="0">
                <a:solidFill>
                  <a:schemeClr val="tx1"/>
                </a:solidFill>
                <a:latin typeface="Georgia" panose="02040502050405020303" pitchFamily="18" charset="0"/>
                <a:cs typeface="Georgia" panose="02040502050405020303" pitchFamily="18" charset="0"/>
              </a:rPr>
              <a:t>Model</a:t>
            </a:r>
            <a:r>
              <a:rPr sz="3200" b="1" i="1" spc="-165" dirty="0" smtClean="0">
                <a:solidFill>
                  <a:schemeClr val="tx1"/>
                </a:solidFill>
                <a:latin typeface="Georgia" panose="02040502050405020303" pitchFamily="18" charset="0"/>
                <a:cs typeface="Georgia" panose="02040502050405020303" pitchFamily="18" charset="0"/>
              </a:rPr>
              <a:t> </a:t>
            </a:r>
            <a:r>
              <a:rPr sz="3200" b="1" i="1" spc="-10" dirty="0">
                <a:solidFill>
                  <a:schemeClr val="tx1"/>
                </a:solidFill>
                <a:latin typeface="Georgia" panose="02040502050405020303" pitchFamily="18" charset="0"/>
                <a:cs typeface="Georgia" panose="02040502050405020303" pitchFamily="18" charset="0"/>
              </a:rPr>
              <a:t>Choice</a:t>
            </a:r>
            <a:r>
              <a:rPr lang="en-US" altLang="en-US" sz="3200" b="1" i="1" spc="-10" dirty="0">
                <a:solidFill>
                  <a:schemeClr val="tx1"/>
                </a:solidFill>
                <a:latin typeface="Georgia" panose="02040502050405020303" pitchFamily="18" charset="0"/>
                <a:cs typeface="Georgia" panose="02040502050405020303" pitchFamily="18" charset="0"/>
              </a:rPr>
              <a:t>:</a:t>
            </a:r>
            <a:r>
              <a:rPr lang="en-US" altLang="en-US" sz="3200" b="1" i="1" spc="-10" dirty="0">
                <a:solidFill>
                  <a:schemeClr val="tx1"/>
                </a:solidFill>
                <a:latin typeface="Verdana" panose="020B0604030504040204"/>
                <a:cs typeface="Verdana" panose="020B0604030504040204"/>
              </a:rPr>
              <a:t> </a:t>
            </a:r>
            <a:r>
              <a:rPr lang="en-US" altLang="en-US" sz="3200" b="1" i="1" spc="-10" dirty="0">
                <a:solidFill>
                  <a:srgbClr val="2B563B"/>
                </a:solidFill>
                <a:latin typeface="Verdana" panose="020B0604030504040204"/>
                <a:cs typeface="Verdana" panose="020B0604030504040204"/>
              </a:rPr>
              <a:t> </a:t>
            </a:r>
            <a:r>
              <a:rPr lang="en-US" sz="3200" dirty="0" smtClean="0"/>
              <a:t>Recommend Random Forest or Gaussian Naive Bayes for accuracy; Logistic Regression if interpretability is key.</a:t>
            </a:r>
            <a:endParaRPr sz="3200" dirty="0">
              <a:latin typeface="Verdana" panose="020B0604030504040204"/>
              <a:cs typeface="Verdana" panose="020B0604030504040204"/>
            </a:endParaRPr>
          </a:p>
          <a:p>
            <a:pPr marL="469900" indent="-457200">
              <a:lnSpc>
                <a:spcPct val="100000"/>
              </a:lnSpc>
              <a:spcBef>
                <a:spcPts val="2820"/>
              </a:spcBef>
              <a:buFont typeface="Wingdings" panose="05000000000000000000" pitchFamily="2" charset="2"/>
              <a:buChar char="Ø"/>
            </a:pPr>
            <a:r>
              <a:rPr sz="3200" b="1" i="1" spc="-70" dirty="0">
                <a:solidFill>
                  <a:schemeClr val="tx1"/>
                </a:solidFill>
                <a:latin typeface="Georgia" panose="02040502050405020303" pitchFamily="18" charset="0"/>
                <a:cs typeface="Georgia" panose="02040502050405020303" pitchFamily="18" charset="0"/>
              </a:rPr>
              <a:t>Class</a:t>
            </a:r>
            <a:r>
              <a:rPr sz="3200" b="1" i="1" spc="-155" dirty="0">
                <a:solidFill>
                  <a:schemeClr val="tx1"/>
                </a:solidFill>
                <a:latin typeface="Georgia" panose="02040502050405020303" pitchFamily="18" charset="0"/>
                <a:cs typeface="Georgia" panose="02040502050405020303" pitchFamily="18" charset="0"/>
              </a:rPr>
              <a:t> </a:t>
            </a:r>
            <a:r>
              <a:rPr sz="3200" b="1" i="1" spc="-10" dirty="0">
                <a:solidFill>
                  <a:schemeClr val="tx1"/>
                </a:solidFill>
                <a:latin typeface="Georgia" panose="02040502050405020303" pitchFamily="18" charset="0"/>
                <a:cs typeface="Georgia" panose="02040502050405020303" pitchFamily="18" charset="0"/>
              </a:rPr>
              <a:t>Imbalance</a:t>
            </a:r>
            <a:r>
              <a:rPr sz="3200" b="1" i="1" spc="-155" dirty="0">
                <a:solidFill>
                  <a:schemeClr val="tx1"/>
                </a:solidFill>
                <a:latin typeface="Georgia" panose="02040502050405020303" pitchFamily="18" charset="0"/>
                <a:cs typeface="Georgia" panose="02040502050405020303" pitchFamily="18" charset="0"/>
              </a:rPr>
              <a:t> </a:t>
            </a:r>
            <a:r>
              <a:rPr sz="3200" b="1" i="1" spc="-10" dirty="0">
                <a:solidFill>
                  <a:schemeClr val="tx1"/>
                </a:solidFill>
                <a:latin typeface="Georgia" panose="02040502050405020303" pitchFamily="18" charset="0"/>
                <a:cs typeface="Georgia" panose="02040502050405020303" pitchFamily="18" charset="0"/>
              </a:rPr>
              <a:t>Management</a:t>
            </a:r>
            <a:r>
              <a:rPr lang="en-US" altLang="en-US" sz="3200" b="1" i="1" spc="-10" dirty="0">
                <a:solidFill>
                  <a:schemeClr val="tx1"/>
                </a:solidFill>
                <a:latin typeface="Georgia" panose="02040502050405020303" pitchFamily="18" charset="0"/>
                <a:cs typeface="Georgia" panose="02040502050405020303" pitchFamily="18" charset="0"/>
              </a:rPr>
              <a:t>: </a:t>
            </a:r>
            <a:r>
              <a:rPr lang="en-US" altLang="en-US" sz="3200" b="1" i="1" spc="-10" dirty="0" smtClean="0">
                <a:solidFill>
                  <a:schemeClr val="tx1"/>
                </a:solidFill>
                <a:latin typeface="Georgia" panose="02040502050405020303" pitchFamily="18" charset="0"/>
                <a:cs typeface="Georgia" panose="02040502050405020303" pitchFamily="18" charset="0"/>
              </a:rPr>
              <a:t> E</a:t>
            </a:r>
            <a:r>
              <a:rPr lang="en-US" sz="3200" dirty="0" smtClean="0">
                <a:latin typeface="Georgia" panose="02040502050405020303" pitchFamily="18" charset="0"/>
                <a:cs typeface="Georgia" panose="02040502050405020303" pitchFamily="18" charset="0"/>
                <a:sym typeface="+mn-ea"/>
              </a:rPr>
              <a:t>mploying techniques like </a:t>
            </a:r>
            <a:r>
              <a:rPr lang="en-US" sz="3200" b="1" dirty="0" smtClean="0">
                <a:latin typeface="Georgia" panose="02040502050405020303" pitchFamily="18" charset="0"/>
                <a:cs typeface="Georgia" panose="02040502050405020303" pitchFamily="18" charset="0"/>
                <a:sym typeface="+mn-ea"/>
              </a:rPr>
              <a:t>oversampling</a:t>
            </a:r>
            <a:r>
              <a:rPr lang="en-US" sz="3200" dirty="0" smtClean="0">
                <a:latin typeface="Georgia" panose="02040502050405020303" pitchFamily="18" charset="0"/>
                <a:cs typeface="Georgia" panose="02040502050405020303" pitchFamily="18" charset="0"/>
                <a:sym typeface="+mn-ea"/>
              </a:rPr>
              <a:t>, </a:t>
            </a:r>
            <a:r>
              <a:rPr lang="en-US" sz="3200" b="1" dirty="0" err="1" smtClean="0">
                <a:latin typeface="Georgia" panose="02040502050405020303" pitchFamily="18" charset="0"/>
                <a:cs typeface="Georgia" panose="02040502050405020303" pitchFamily="18" charset="0"/>
                <a:sym typeface="+mn-ea"/>
              </a:rPr>
              <a:t>undersampling</a:t>
            </a:r>
            <a:r>
              <a:rPr lang="en-US" sz="3200" dirty="0" smtClean="0">
                <a:latin typeface="Georgia" panose="02040502050405020303" pitchFamily="18" charset="0"/>
                <a:cs typeface="Georgia" panose="02040502050405020303" pitchFamily="18" charset="0"/>
                <a:sym typeface="+mn-ea"/>
              </a:rPr>
              <a:t>, or </a:t>
            </a:r>
            <a:r>
              <a:rPr lang="en-US" sz="3200" b="1" dirty="0" smtClean="0">
                <a:latin typeface="Georgia" panose="02040502050405020303" pitchFamily="18" charset="0"/>
                <a:cs typeface="Georgia" panose="02040502050405020303" pitchFamily="18" charset="0"/>
                <a:sym typeface="+mn-ea"/>
              </a:rPr>
              <a:t>class-weight adjustment</a:t>
            </a:r>
            <a:r>
              <a:rPr lang="en-US" sz="3200" dirty="0" smtClean="0">
                <a:latin typeface="Georgia" panose="02040502050405020303" pitchFamily="18" charset="0"/>
                <a:cs typeface="Georgia" panose="02040502050405020303" pitchFamily="18" charset="0"/>
                <a:sym typeface="+mn-ea"/>
              </a:rPr>
              <a:t> to address imbalances and improve model performance on minority classes.</a:t>
            </a:r>
            <a:endParaRPr sz="3200" b="1" i="1" dirty="0">
              <a:solidFill>
                <a:schemeClr val="tx1"/>
              </a:solidFill>
              <a:latin typeface="Georgia" panose="02040502050405020303" pitchFamily="18" charset="0"/>
              <a:cs typeface="Georgia" panose="02040502050405020303" pitchFamily="18" charset="0"/>
            </a:endParaRPr>
          </a:p>
          <a:p>
            <a:pPr marL="342900" indent="-342900">
              <a:lnSpc>
                <a:spcPct val="100000"/>
              </a:lnSpc>
              <a:spcBef>
                <a:spcPts val="100"/>
              </a:spcBef>
              <a:buFont typeface="Wingdings" panose="05000000000000000000" pitchFamily="2" charset="2"/>
              <a:buChar char="Ø"/>
            </a:pPr>
            <a:endParaRPr sz="3200" dirty="0">
              <a:latin typeface="Georgia" panose="02040502050405020303" pitchFamily="18" charset="0"/>
              <a:cs typeface="Georgia" panose="02040502050405020303" pitchFamily="18" charset="0"/>
            </a:endParaRPr>
          </a:p>
          <a:p>
            <a:pPr marL="469900" marR="5080" indent="-457200">
              <a:lnSpc>
                <a:spcPts val="2850"/>
              </a:lnSpc>
              <a:buFont typeface="Wingdings" panose="05000000000000000000" pitchFamily="2" charset="2"/>
              <a:buChar char="Ø"/>
            </a:pPr>
            <a:r>
              <a:rPr sz="3200" b="1" i="1" spc="-30" dirty="0">
                <a:solidFill>
                  <a:schemeClr val="tx1"/>
                </a:solidFill>
                <a:latin typeface="Georgia" panose="02040502050405020303" pitchFamily="18" charset="0"/>
                <a:cs typeface="Georgia" panose="02040502050405020303" pitchFamily="18" charset="0"/>
              </a:rPr>
              <a:t>Feature</a:t>
            </a:r>
            <a:r>
              <a:rPr sz="3200" b="1" i="1" spc="-165" dirty="0">
                <a:solidFill>
                  <a:schemeClr val="tx1"/>
                </a:solidFill>
                <a:latin typeface="Georgia" panose="02040502050405020303" pitchFamily="18" charset="0"/>
                <a:cs typeface="Georgia" panose="02040502050405020303" pitchFamily="18" charset="0"/>
              </a:rPr>
              <a:t> </a:t>
            </a:r>
            <a:r>
              <a:rPr sz="3200" b="1" i="1" spc="-45" dirty="0">
                <a:solidFill>
                  <a:schemeClr val="tx1"/>
                </a:solidFill>
                <a:latin typeface="Georgia" panose="02040502050405020303" pitchFamily="18" charset="0"/>
                <a:cs typeface="Georgia" panose="02040502050405020303" pitchFamily="18" charset="0"/>
              </a:rPr>
              <a:t>Engineering</a:t>
            </a:r>
            <a:r>
              <a:rPr sz="3200" b="1" i="1" spc="-160" dirty="0">
                <a:solidFill>
                  <a:schemeClr val="tx1"/>
                </a:solidFill>
                <a:latin typeface="Georgia" panose="02040502050405020303" pitchFamily="18" charset="0"/>
                <a:cs typeface="Georgia" panose="02040502050405020303" pitchFamily="18" charset="0"/>
              </a:rPr>
              <a:t> </a:t>
            </a:r>
            <a:r>
              <a:rPr sz="3200" b="1" i="1" dirty="0">
                <a:solidFill>
                  <a:schemeClr val="tx1"/>
                </a:solidFill>
                <a:latin typeface="Georgia" panose="02040502050405020303" pitchFamily="18" charset="0"/>
                <a:cs typeface="Georgia" panose="02040502050405020303" pitchFamily="18" charset="0"/>
              </a:rPr>
              <a:t>and</a:t>
            </a:r>
            <a:r>
              <a:rPr sz="3200" b="1" i="1" spc="-160" dirty="0">
                <a:solidFill>
                  <a:schemeClr val="tx1"/>
                </a:solidFill>
                <a:latin typeface="Georgia" panose="02040502050405020303" pitchFamily="18" charset="0"/>
                <a:cs typeface="Georgia" panose="02040502050405020303" pitchFamily="18" charset="0"/>
              </a:rPr>
              <a:t> </a:t>
            </a:r>
            <a:r>
              <a:rPr sz="3200" b="1" i="1" spc="-10" dirty="0">
                <a:solidFill>
                  <a:schemeClr val="tx1"/>
                </a:solidFill>
                <a:latin typeface="Georgia" panose="02040502050405020303" pitchFamily="18" charset="0"/>
                <a:cs typeface="Georgia" panose="02040502050405020303" pitchFamily="18" charset="0"/>
              </a:rPr>
              <a:t>Hyperparameter Tuning</a:t>
            </a:r>
            <a:r>
              <a:rPr lang="en-US" altLang="en-US" sz="3200" b="1" i="1" spc="-10" dirty="0">
                <a:solidFill>
                  <a:schemeClr val="tx1"/>
                </a:solidFill>
                <a:latin typeface="Georgia" panose="02040502050405020303" pitchFamily="18" charset="0"/>
                <a:cs typeface="Georgia" panose="02040502050405020303" pitchFamily="18" charset="0"/>
              </a:rPr>
              <a:t>: </a:t>
            </a:r>
            <a:r>
              <a:rPr lang="en-US" altLang="en-US" sz="3200" dirty="0">
                <a:latin typeface="Georgia" panose="02040502050405020303" pitchFamily="18" charset="0"/>
                <a:cs typeface="Georgia" panose="02040502050405020303" pitchFamily="18" charset="0"/>
                <a:sym typeface="+mn-ea"/>
              </a:rPr>
              <a:t> </a:t>
            </a:r>
            <a:r>
              <a:rPr lang="en-US" sz="3200" dirty="0" smtClean="0"/>
              <a:t>Optimize temperature, humidity, and pH features, along with </a:t>
            </a:r>
            <a:r>
              <a:rPr lang="en-US" sz="3200" dirty="0" err="1" smtClean="0"/>
              <a:t>hyperparameters</a:t>
            </a:r>
            <a:r>
              <a:rPr lang="en-US" sz="3200" dirty="0" smtClean="0"/>
              <a:t>, to improve precision and recall.</a:t>
            </a:r>
            <a:endParaRPr lang="en-US" sz="3200" dirty="0">
              <a:latin typeface="Georgia" panose="02040502050405020303" pitchFamily="18" charset="0"/>
              <a:cs typeface="Georgia" panose="02040502050405020303" pitchFamily="18" charset="0"/>
              <a:sym typeface="+mn-ea"/>
            </a:endParaRPr>
          </a:p>
          <a:p>
            <a:pPr marL="469900" marR="5080" indent="-457200">
              <a:lnSpc>
                <a:spcPts val="2850"/>
              </a:lnSpc>
              <a:buFont typeface="Wingdings" panose="05000000000000000000" pitchFamily="2" charset="2"/>
              <a:buChar char="Ø"/>
            </a:pPr>
            <a:endParaRPr lang="en-US" sz="3200" dirty="0">
              <a:latin typeface="Georgia" panose="02040502050405020303" pitchFamily="18" charset="0"/>
              <a:cs typeface="Georgia" panose="02040502050405020303" pitchFamily="18" charset="0"/>
            </a:endParaRPr>
          </a:p>
          <a:p>
            <a:pPr marL="469900" marR="5080" indent="-457200">
              <a:lnSpc>
                <a:spcPts val="2850"/>
              </a:lnSpc>
              <a:buFont typeface="Wingdings" panose="05000000000000000000" pitchFamily="2" charset="2"/>
              <a:buChar char="Ø"/>
            </a:pPr>
            <a:r>
              <a:rPr lang="en-US" sz="3200" b="1" dirty="0">
                <a:latin typeface="Georgia" panose="02040502050405020303" pitchFamily="18" charset="0"/>
                <a:cs typeface="Georgia" panose="02040502050405020303" pitchFamily="18" charset="0"/>
                <a:sym typeface="+mn-ea"/>
              </a:rPr>
              <a:t>Data Enrichment</a:t>
            </a:r>
            <a:r>
              <a:rPr lang="en-US" sz="3200" dirty="0">
                <a:latin typeface="Georgia" panose="02040502050405020303" pitchFamily="18" charset="0"/>
                <a:cs typeface="Georgia" panose="02040502050405020303" pitchFamily="18" charset="0"/>
                <a:sym typeface="+mn-ea"/>
              </a:rPr>
              <a:t>:  </a:t>
            </a:r>
            <a:r>
              <a:rPr lang="en-US" sz="3200" dirty="0" smtClean="0"/>
              <a:t>Gathering more data for underperforming crops.</a:t>
            </a:r>
            <a:endParaRPr sz="3200" b="1" i="1" dirty="0">
              <a:solidFill>
                <a:schemeClr val="tx1"/>
              </a:solidFill>
              <a:latin typeface="Georgia" panose="02040502050405020303" pitchFamily="18" charset="0"/>
              <a:cs typeface="Georgia" panose="02040502050405020303" pitchFamily="18" charset="0"/>
            </a:endParaRPr>
          </a:p>
          <a:p>
            <a:pPr marL="554990" indent="-457200">
              <a:lnSpc>
                <a:spcPct val="100000"/>
              </a:lnSpc>
              <a:spcBef>
                <a:spcPts val="2895"/>
              </a:spcBef>
              <a:buFont typeface="Wingdings" panose="05000000000000000000" pitchFamily="2" charset="2"/>
              <a:buChar char="Ø"/>
            </a:pPr>
            <a:r>
              <a:rPr sz="3200" b="1" i="1" spc="-40" dirty="0">
                <a:solidFill>
                  <a:schemeClr val="tx1"/>
                </a:solidFill>
                <a:latin typeface="Georgia" panose="02040502050405020303" pitchFamily="18" charset="0"/>
                <a:cs typeface="Georgia" panose="02040502050405020303" pitchFamily="18" charset="0"/>
              </a:rPr>
              <a:t>Enhanced</a:t>
            </a:r>
            <a:r>
              <a:rPr sz="3200" b="1" i="1" spc="-140" dirty="0">
                <a:solidFill>
                  <a:schemeClr val="tx1"/>
                </a:solidFill>
                <a:latin typeface="Georgia" panose="02040502050405020303" pitchFamily="18" charset="0"/>
                <a:cs typeface="Georgia" panose="02040502050405020303" pitchFamily="18" charset="0"/>
              </a:rPr>
              <a:t> </a:t>
            </a:r>
            <a:r>
              <a:rPr sz="3200" b="1" i="1" spc="-10" dirty="0">
                <a:solidFill>
                  <a:schemeClr val="tx1"/>
                </a:solidFill>
                <a:latin typeface="Georgia" panose="02040502050405020303" pitchFamily="18" charset="0"/>
                <a:cs typeface="Georgia" panose="02040502050405020303" pitchFamily="18" charset="0"/>
              </a:rPr>
              <a:t>Recommendations</a:t>
            </a:r>
            <a:r>
              <a:rPr lang="en-US" altLang="en-US" sz="3200" b="1" i="1" spc="-10" dirty="0">
                <a:solidFill>
                  <a:schemeClr val="tx1"/>
                </a:solidFill>
                <a:latin typeface="Georgia" panose="02040502050405020303" pitchFamily="18" charset="0"/>
                <a:cs typeface="Georgia" panose="02040502050405020303" pitchFamily="18" charset="0"/>
              </a:rPr>
              <a:t>: </a:t>
            </a:r>
            <a:r>
              <a:rPr lang="en-US" altLang="en-US" sz="3200" dirty="0">
                <a:latin typeface="Georgia" panose="02040502050405020303" pitchFamily="18" charset="0"/>
                <a:cs typeface="Georgia" panose="02040502050405020303" pitchFamily="18" charset="0"/>
                <a:sym typeface="+mn-ea"/>
              </a:rPr>
              <a:t> </a:t>
            </a:r>
            <a:r>
              <a:rPr lang="en-US" sz="3200" dirty="0" smtClean="0"/>
              <a:t>Expand to include seasonal crop planning and pest/disease prediction to support crop health and yield.</a:t>
            </a:r>
            <a:endParaRPr lang="en-US" sz="3200" dirty="0">
              <a:latin typeface="Georgia" panose="02040502050405020303" pitchFamily="18" charset="0"/>
              <a:cs typeface="Georgia" panose="02040502050405020303" pitchFamily="18"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02349" y="3041720"/>
            <a:ext cx="11049001" cy="1270220"/>
          </a:xfrm>
          <a:prstGeom prst="rect">
            <a:avLst/>
          </a:prstGeom>
        </p:spPr>
        <p:txBody>
          <a:bodyPr vert="horz" wrap="square" lIns="0" tIns="15875" rIns="0" bIns="0" rtlCol="0">
            <a:spAutoFit/>
          </a:bodyPr>
          <a:lstStyle/>
          <a:p>
            <a:pPr marL="12700">
              <a:lnSpc>
                <a:spcPct val="100000"/>
              </a:lnSpc>
              <a:spcBef>
                <a:spcPts val="125"/>
              </a:spcBef>
            </a:pPr>
            <a:r>
              <a:rPr sz="8150" spc="65" dirty="0">
                <a:solidFill>
                  <a:srgbClr val="000000"/>
                </a:solidFill>
              </a:rPr>
              <a:t>ANY</a:t>
            </a:r>
            <a:r>
              <a:rPr sz="8150" spc="235" dirty="0">
                <a:solidFill>
                  <a:srgbClr val="000000"/>
                </a:solidFill>
              </a:rPr>
              <a:t> </a:t>
            </a:r>
            <a:r>
              <a:rPr sz="8150" dirty="0">
                <a:solidFill>
                  <a:srgbClr val="000000"/>
                </a:solidFill>
              </a:rPr>
              <a:t>QUESTIONS</a:t>
            </a:r>
            <a:r>
              <a:rPr sz="8150" spc="235" dirty="0">
                <a:solidFill>
                  <a:srgbClr val="000000"/>
                </a:solidFill>
              </a:rPr>
              <a:t> </a:t>
            </a:r>
            <a:r>
              <a:rPr sz="8150" spc="610" dirty="0">
                <a:solidFill>
                  <a:srgbClr val="000000"/>
                </a:solidFill>
              </a:rPr>
              <a:t>?</a:t>
            </a:r>
            <a:endParaRPr sz="8150" dirty="0"/>
          </a:p>
        </p:txBody>
      </p:sp>
      <p:pic>
        <p:nvPicPr>
          <p:cNvPr id="3" name="object 3"/>
          <p:cNvPicPr/>
          <p:nvPr/>
        </p:nvPicPr>
        <p:blipFill>
          <a:blip r:embed="rId2" cstate="print"/>
          <a:stretch>
            <a:fillRect/>
          </a:stretch>
        </p:blipFill>
        <p:spPr>
          <a:xfrm>
            <a:off x="0" y="0"/>
            <a:ext cx="5511165" cy="10287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764"/>
          </a:xfrm>
          <a:prstGeom prst="rect">
            <a:avLst/>
          </a:prstGeom>
        </p:spPr>
      </p:pic>
      <p:sp>
        <p:nvSpPr>
          <p:cNvPr id="3" name="object 3"/>
          <p:cNvSpPr txBox="1">
            <a:spLocks noGrp="1"/>
          </p:cNvSpPr>
          <p:nvPr>
            <p:ph type="title"/>
          </p:nvPr>
        </p:nvSpPr>
        <p:spPr>
          <a:xfrm>
            <a:off x="4232910" y="1101090"/>
            <a:ext cx="8289925" cy="2540000"/>
          </a:xfrm>
          <a:prstGeom prst="rect">
            <a:avLst/>
          </a:prstGeom>
        </p:spPr>
        <p:txBody>
          <a:bodyPr vert="horz" wrap="square" lIns="0" tIns="13970" rIns="0" bIns="0" rtlCol="0">
            <a:noAutofit/>
          </a:bodyPr>
          <a:lstStyle/>
          <a:p>
            <a:pPr marL="12700">
              <a:lnSpc>
                <a:spcPct val="100000"/>
              </a:lnSpc>
              <a:spcBef>
                <a:spcPts val="110"/>
              </a:spcBef>
            </a:pPr>
            <a:r>
              <a:rPr lang="en-US" sz="6900" spc="-25" dirty="0">
                <a:solidFill>
                  <a:srgbClr val="000000"/>
                </a:solidFill>
              </a:rPr>
              <a:t>      </a:t>
            </a:r>
            <a:r>
              <a:rPr sz="6900" spc="-25" dirty="0">
                <a:solidFill>
                  <a:srgbClr val="000000"/>
                </a:solidFill>
              </a:rPr>
              <a:t>THANK</a:t>
            </a:r>
            <a:r>
              <a:rPr sz="6900" spc="-365" dirty="0">
                <a:solidFill>
                  <a:srgbClr val="000000"/>
                </a:solidFill>
              </a:rPr>
              <a:t> </a:t>
            </a:r>
            <a:r>
              <a:rPr sz="6900" spc="-40" dirty="0">
                <a:solidFill>
                  <a:srgbClr val="000000"/>
                </a:solidFill>
              </a:rPr>
              <a:t>YOU!</a:t>
            </a:r>
            <a:endParaRPr sz="6900"/>
          </a:p>
        </p:txBody>
      </p:sp>
      <p:sp>
        <p:nvSpPr>
          <p:cNvPr id="4" name="object 4"/>
          <p:cNvSpPr txBox="1"/>
          <p:nvPr/>
        </p:nvSpPr>
        <p:spPr>
          <a:xfrm>
            <a:off x="3704590" y="3929380"/>
            <a:ext cx="13009880" cy="4330065"/>
          </a:xfrm>
          <a:prstGeom prst="rect">
            <a:avLst/>
          </a:prstGeom>
        </p:spPr>
        <p:txBody>
          <a:bodyPr vert="horz" wrap="square" lIns="0" tIns="12700" rIns="0" bIns="0" rtlCol="0">
            <a:noAutofit/>
          </a:bodyPr>
          <a:lstStyle/>
          <a:p>
            <a:pPr algn="ctr">
              <a:lnSpc>
                <a:spcPct val="100000"/>
              </a:lnSpc>
              <a:spcBef>
                <a:spcPts val="100"/>
              </a:spcBef>
              <a:tabLst>
                <a:tab pos="5293360" algn="l"/>
              </a:tabLst>
            </a:pPr>
            <a:r>
              <a:rPr sz="3200" spc="95" dirty="0">
                <a:latin typeface="Georgia" panose="02040502050405020303"/>
                <a:cs typeface="Georgia" panose="02040502050405020303"/>
              </a:rPr>
              <a:t>For</a:t>
            </a:r>
            <a:r>
              <a:rPr sz="3200" spc="100" dirty="0">
                <a:latin typeface="Georgia" panose="02040502050405020303"/>
                <a:cs typeface="Georgia" panose="02040502050405020303"/>
              </a:rPr>
              <a:t> </a:t>
            </a:r>
            <a:r>
              <a:rPr sz="3200" spc="165" dirty="0">
                <a:latin typeface="Georgia" panose="02040502050405020303"/>
                <a:cs typeface="Georgia" panose="02040502050405020303"/>
              </a:rPr>
              <a:t>more</a:t>
            </a:r>
            <a:r>
              <a:rPr sz="3200" spc="100" dirty="0">
                <a:latin typeface="Georgia" panose="02040502050405020303"/>
                <a:cs typeface="Georgia" panose="02040502050405020303"/>
              </a:rPr>
              <a:t> </a:t>
            </a:r>
            <a:r>
              <a:rPr sz="3200" spc="140" dirty="0">
                <a:latin typeface="Georgia" panose="02040502050405020303"/>
                <a:cs typeface="Georgia" panose="02040502050405020303"/>
              </a:rPr>
              <a:t>information,</a:t>
            </a:r>
            <a:r>
              <a:rPr sz="3200" spc="100" dirty="0">
                <a:latin typeface="Georgia" panose="02040502050405020303"/>
                <a:cs typeface="Georgia" panose="02040502050405020303"/>
              </a:rPr>
              <a:t> </a:t>
            </a:r>
            <a:r>
              <a:rPr sz="3200" spc="180" dirty="0">
                <a:latin typeface="Georgia" panose="02040502050405020303"/>
                <a:cs typeface="Georgia" panose="02040502050405020303"/>
              </a:rPr>
              <a:t>reach</a:t>
            </a:r>
            <a:r>
              <a:rPr sz="3200" spc="105" dirty="0">
                <a:latin typeface="Georgia" panose="02040502050405020303"/>
                <a:cs typeface="Georgia" panose="02040502050405020303"/>
              </a:rPr>
              <a:t> </a:t>
            </a:r>
            <a:r>
              <a:rPr sz="3200" spc="185" dirty="0">
                <a:latin typeface="Georgia" panose="02040502050405020303"/>
                <a:cs typeface="Georgia" panose="02040502050405020303"/>
              </a:rPr>
              <a:t>out</a:t>
            </a:r>
            <a:r>
              <a:rPr sz="3200" spc="100" dirty="0">
                <a:latin typeface="Georgia" panose="02040502050405020303"/>
                <a:cs typeface="Georgia" panose="02040502050405020303"/>
              </a:rPr>
              <a:t> </a:t>
            </a:r>
            <a:r>
              <a:rPr sz="3200" spc="45" dirty="0">
                <a:latin typeface="Georgia" panose="02040502050405020303"/>
                <a:cs typeface="Georgia" panose="02040502050405020303"/>
              </a:rPr>
              <a:t>to:</a:t>
            </a:r>
            <a:r>
              <a:rPr sz="3200" dirty="0">
                <a:latin typeface="Georgia" panose="02040502050405020303"/>
                <a:cs typeface="Georgia" panose="02040502050405020303"/>
              </a:rPr>
              <a:t>	</a:t>
            </a:r>
            <a:r>
              <a:rPr sz="3200" spc="165" dirty="0">
                <a:latin typeface="Georgia" panose="02040502050405020303"/>
                <a:cs typeface="Georgia" panose="02040502050405020303"/>
              </a:rPr>
              <a:t>Stacy</a:t>
            </a:r>
            <a:r>
              <a:rPr sz="3200" spc="100" dirty="0">
                <a:latin typeface="Georgia" panose="02040502050405020303"/>
                <a:cs typeface="Georgia" panose="02040502050405020303"/>
              </a:rPr>
              <a:t> </a:t>
            </a:r>
            <a:r>
              <a:rPr sz="3200" spc="95" dirty="0">
                <a:latin typeface="Georgia" panose="02040502050405020303"/>
                <a:cs typeface="Georgia" panose="02040502050405020303"/>
              </a:rPr>
              <a:t>Waweru,</a:t>
            </a:r>
            <a:r>
              <a:rPr sz="3200" spc="100" dirty="0">
                <a:latin typeface="Georgia" panose="02040502050405020303"/>
                <a:cs typeface="Georgia" panose="02040502050405020303"/>
              </a:rPr>
              <a:t> </a:t>
            </a:r>
            <a:r>
              <a:rPr sz="3200" spc="145" dirty="0">
                <a:latin typeface="Georgia" panose="02040502050405020303"/>
                <a:cs typeface="Georgia" panose="02040502050405020303"/>
              </a:rPr>
              <a:t>Samuel</a:t>
            </a:r>
            <a:r>
              <a:rPr sz="3200" spc="100" dirty="0">
                <a:latin typeface="Georgia" panose="02040502050405020303"/>
                <a:cs typeface="Georgia" panose="02040502050405020303"/>
              </a:rPr>
              <a:t> </a:t>
            </a:r>
            <a:r>
              <a:rPr sz="3200" spc="120" dirty="0">
                <a:latin typeface="Georgia" panose="02040502050405020303"/>
                <a:cs typeface="Georgia" panose="02040502050405020303"/>
              </a:rPr>
              <a:t>Gathogo,</a:t>
            </a:r>
            <a:r>
              <a:rPr sz="3200" spc="105" dirty="0">
                <a:latin typeface="Georgia" panose="02040502050405020303"/>
                <a:cs typeface="Georgia" panose="02040502050405020303"/>
              </a:rPr>
              <a:t> </a:t>
            </a:r>
            <a:r>
              <a:rPr sz="3200" spc="125" dirty="0">
                <a:latin typeface="Georgia" panose="02040502050405020303"/>
                <a:cs typeface="Georgia" panose="02040502050405020303"/>
              </a:rPr>
              <a:t>Calvin</a:t>
            </a:r>
            <a:r>
              <a:rPr sz="3200" spc="100" dirty="0">
                <a:latin typeface="Georgia" panose="02040502050405020303"/>
                <a:cs typeface="Georgia" panose="02040502050405020303"/>
              </a:rPr>
              <a:t> </a:t>
            </a:r>
            <a:r>
              <a:rPr sz="3200" spc="105" dirty="0">
                <a:latin typeface="Georgia" panose="02040502050405020303"/>
                <a:cs typeface="Georgia" panose="02040502050405020303"/>
              </a:rPr>
              <a:t>Otieno,</a:t>
            </a:r>
            <a:r>
              <a:rPr sz="3200" spc="100" dirty="0">
                <a:latin typeface="Georgia" panose="02040502050405020303"/>
                <a:cs typeface="Georgia" panose="02040502050405020303"/>
              </a:rPr>
              <a:t> Rahim</a:t>
            </a:r>
            <a:r>
              <a:rPr lang="en-US" altLang="en-US" sz="3200" spc="100" dirty="0">
                <a:latin typeface="Georgia" panose="02040502050405020303"/>
                <a:cs typeface="Georgia" panose="02040502050405020303"/>
              </a:rPr>
              <a:t> Njagi</a:t>
            </a:r>
            <a:r>
              <a:rPr sz="3200" spc="155" dirty="0">
                <a:latin typeface="Georgia" panose="02040502050405020303"/>
                <a:cs typeface="Georgia" panose="02040502050405020303"/>
              </a:rPr>
              <a:t>,</a:t>
            </a:r>
            <a:r>
              <a:rPr lang="en-US" altLang="en-US" sz="3200" spc="155" dirty="0">
                <a:latin typeface="Georgia" panose="02040502050405020303"/>
                <a:cs typeface="Georgia" panose="02040502050405020303"/>
              </a:rPr>
              <a:t> </a:t>
            </a:r>
            <a:r>
              <a:rPr sz="3200" spc="155" dirty="0">
                <a:latin typeface="Georgia" panose="02040502050405020303"/>
                <a:cs typeface="Georgia" panose="02040502050405020303"/>
              </a:rPr>
              <a:t>Margret</a:t>
            </a:r>
            <a:r>
              <a:rPr sz="3200" spc="100" dirty="0">
                <a:latin typeface="Georgia" panose="02040502050405020303"/>
                <a:cs typeface="Georgia" panose="02040502050405020303"/>
              </a:rPr>
              <a:t> </a:t>
            </a:r>
            <a:r>
              <a:rPr sz="3200" spc="105" dirty="0">
                <a:latin typeface="Georgia" panose="02040502050405020303"/>
                <a:cs typeface="Georgia" panose="02040502050405020303"/>
              </a:rPr>
              <a:t>Namunyak</a:t>
            </a:r>
          </a:p>
          <a:p>
            <a:pPr algn="ctr">
              <a:lnSpc>
                <a:spcPct val="100000"/>
              </a:lnSpc>
              <a:spcBef>
                <a:spcPts val="100"/>
              </a:spcBef>
              <a:tabLst>
                <a:tab pos="5293360" algn="l"/>
              </a:tabLst>
            </a:pPr>
            <a:endParaRPr sz="3200">
              <a:latin typeface="Georgia" panose="02040502050405020303"/>
              <a:cs typeface="Georgia" panose="02040502050405020303"/>
            </a:endParaRPr>
          </a:p>
          <a:p>
            <a:pPr algn="ctr">
              <a:lnSpc>
                <a:spcPct val="100000"/>
              </a:lnSpc>
              <a:spcBef>
                <a:spcPts val="100"/>
              </a:spcBef>
              <a:tabLst>
                <a:tab pos="5293360" algn="l"/>
              </a:tabLst>
            </a:pPr>
            <a:r>
              <a:rPr lang="en-US" sz="3200" dirty="0" smtClean="0">
                <a:sym typeface="+mn-ea"/>
              </a:rPr>
              <a:t>This project is available on our</a:t>
            </a:r>
            <a:r>
              <a:rPr lang="en-US" sz="3200" dirty="0">
                <a:sym typeface="+mn-ea"/>
              </a:rPr>
              <a:t> </a:t>
            </a:r>
            <a:r>
              <a:rPr lang="en-US" sz="3200" dirty="0" err="1" smtClean="0">
                <a:sym typeface="+mn-ea"/>
              </a:rPr>
              <a:t>github</a:t>
            </a:r>
            <a:r>
              <a:rPr lang="en-US" sz="3200" dirty="0" smtClean="0">
                <a:sym typeface="+mn-ea"/>
              </a:rPr>
              <a:t> </a:t>
            </a:r>
            <a:r>
              <a:rPr lang="en-US" sz="3200" dirty="0">
                <a:sym typeface="+mn-ea"/>
              </a:rPr>
              <a:t>(</a:t>
            </a:r>
            <a:r>
              <a:rPr lang="en-US" sz="3200" dirty="0">
                <a:sym typeface="+mn-ea"/>
                <a:hlinkClick r:id="rId3"/>
              </a:rPr>
              <a:t>https://</a:t>
            </a:r>
            <a:r>
              <a:rPr lang="en-US" sz="3200" dirty="0" smtClean="0">
                <a:sym typeface="+mn-ea"/>
                <a:hlinkClick r:id="rId3"/>
              </a:rPr>
              <a:t>github.com/samuelMG1/PROJECT-PHASE-5</a:t>
            </a:r>
            <a:r>
              <a:rPr lang="en-US" sz="3200" dirty="0" smtClean="0">
                <a:sym typeface="+mn-ea"/>
              </a:rPr>
              <a:t>)     </a:t>
            </a:r>
          </a:p>
          <a:p>
            <a:pPr algn="ctr">
              <a:lnSpc>
                <a:spcPct val="100000"/>
              </a:lnSpc>
              <a:spcBef>
                <a:spcPts val="100"/>
              </a:spcBef>
              <a:tabLst>
                <a:tab pos="5293360" algn="l"/>
              </a:tabLst>
            </a:pPr>
            <a:endParaRPr sz="3200">
              <a:latin typeface="Georgia" panose="02040502050405020303"/>
              <a:cs typeface="Georgia" panose="020405020504050203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6102350" y="294822"/>
            <a:ext cx="3381375" cy="745489"/>
          </a:xfrm>
          <a:prstGeom prst="rect">
            <a:avLst/>
          </a:prstGeom>
        </p:spPr>
        <p:txBody>
          <a:bodyPr vert="horz" wrap="square" lIns="0" tIns="15240" rIns="0" bIns="0" rtlCol="0">
            <a:spAutoFit/>
          </a:bodyPr>
          <a:lstStyle/>
          <a:p>
            <a:pPr marL="12700">
              <a:lnSpc>
                <a:spcPct val="100000"/>
              </a:lnSpc>
              <a:spcBef>
                <a:spcPts val="120"/>
              </a:spcBef>
            </a:pPr>
            <a:r>
              <a:rPr sz="4700" spc="-10" dirty="0">
                <a:solidFill>
                  <a:schemeClr val="tx1"/>
                </a:solidFill>
              </a:rPr>
              <a:t>OBJECTIVE</a:t>
            </a:r>
            <a:endParaRPr sz="4700" dirty="0">
              <a:solidFill>
                <a:schemeClr val="tx1"/>
              </a:solidFill>
            </a:endParaRPr>
          </a:p>
        </p:txBody>
      </p:sp>
      <p:sp>
        <p:nvSpPr>
          <p:cNvPr id="3" name="object 3"/>
          <p:cNvSpPr txBox="1"/>
          <p:nvPr/>
        </p:nvSpPr>
        <p:spPr>
          <a:xfrm>
            <a:off x="1377950" y="1339850"/>
            <a:ext cx="14892021" cy="6553199"/>
          </a:xfrm>
          <a:prstGeom prst="rect">
            <a:avLst/>
          </a:prstGeom>
        </p:spPr>
        <p:txBody>
          <a:bodyPr vert="horz" wrap="square" lIns="0" tIns="10795" rIns="0" bIns="0" rtlCol="0">
            <a:noAutofit/>
          </a:bodyPr>
          <a:lstStyle/>
          <a:p>
            <a:r>
              <a:rPr lang="en-US" sz="3200" dirty="0" smtClean="0">
                <a:latin typeface="Georgia" panose="02040502050405020303" pitchFamily="18" charset="0"/>
              </a:rPr>
              <a:t>Our project aims to develop an intelligent </a:t>
            </a:r>
            <a:r>
              <a:rPr lang="en-US" sz="3200" i="1" dirty="0" smtClean="0">
                <a:latin typeface="Georgia" panose="02040502050405020303" pitchFamily="18" charset="0"/>
              </a:rPr>
              <a:t>Crop and Fertilizer Recommendation  and disease prediction</a:t>
            </a:r>
            <a:r>
              <a:rPr lang="en-US" sz="3200" dirty="0" smtClean="0">
                <a:latin typeface="Georgia" panose="02040502050405020303" pitchFamily="18" charset="0"/>
              </a:rPr>
              <a:t> System, that assists farmers in making well-informed decisions for crop and fertilizer selection and also disease detection. By leveraging machine learning and data analytics, this system will:</a:t>
            </a:r>
          </a:p>
          <a:p>
            <a:endParaRPr lang="en-US" sz="3200" dirty="0" smtClean="0">
              <a:latin typeface="Georgia" panose="02040502050405020303" pitchFamily="18" charset="0"/>
            </a:endParaRPr>
          </a:p>
          <a:p>
            <a:pPr marL="457200" indent="-457200">
              <a:buFont typeface="Wingdings" panose="05000000000000000000" pitchFamily="2" charset="2"/>
              <a:buChar char="Ø"/>
            </a:pPr>
            <a:r>
              <a:rPr lang="en-US" sz="3200" dirty="0" smtClean="0">
                <a:latin typeface="Georgia" panose="02040502050405020303" pitchFamily="18" charset="0"/>
              </a:rPr>
              <a:t>Promoting efficient and sustainable agricultural practices.</a:t>
            </a:r>
          </a:p>
          <a:p>
            <a:pPr marL="457200" indent="-457200">
              <a:buFont typeface="Wingdings" panose="05000000000000000000" pitchFamily="2" charset="2"/>
              <a:buChar char="Ø"/>
            </a:pPr>
            <a:endParaRPr lang="en-US" sz="3200" dirty="0" smtClean="0">
              <a:latin typeface="Georgia" panose="02040502050405020303" pitchFamily="18" charset="0"/>
            </a:endParaRPr>
          </a:p>
          <a:p>
            <a:pPr marL="457200" indent="-457200">
              <a:buFont typeface="Wingdings" panose="05000000000000000000" pitchFamily="2" charset="2"/>
              <a:buChar char="Ø"/>
            </a:pPr>
            <a:r>
              <a:rPr lang="en-US" sz="3200" dirty="0" smtClean="0">
                <a:latin typeface="Georgia" panose="02040502050405020303" pitchFamily="18" charset="0"/>
              </a:rPr>
              <a:t>Helping farmers address the exact nutrient needs of their soil for each chosen crop.</a:t>
            </a:r>
          </a:p>
          <a:p>
            <a:pPr marL="457200" indent="-457200">
              <a:buFont typeface="Wingdings" panose="05000000000000000000" pitchFamily="2" charset="2"/>
              <a:buChar char="Ø"/>
            </a:pPr>
            <a:endParaRPr lang="en-US" sz="3200" dirty="0" smtClean="0">
              <a:latin typeface="Georgia" panose="02040502050405020303" pitchFamily="18" charset="0"/>
            </a:endParaRPr>
          </a:p>
          <a:p>
            <a:pPr marL="457200" indent="-457200">
              <a:buFont typeface="Wingdings" panose="05000000000000000000" pitchFamily="2" charset="2"/>
              <a:buChar char="Ø"/>
            </a:pPr>
            <a:r>
              <a:rPr lang="en-US" sz="3200" dirty="0" smtClean="0">
                <a:latin typeface="Georgia" panose="02040502050405020303" pitchFamily="18" charset="0"/>
              </a:rPr>
              <a:t>Optimize overall resource use, improving crop health, yield, and economic efficiency while minimizing environmental impact.</a:t>
            </a:r>
            <a:endParaRPr lang="en-US" sz="3200" dirty="0">
              <a:latin typeface="Georgia" panose="02040502050405020303"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6550" y="577850"/>
            <a:ext cx="12496800" cy="5062855"/>
          </a:xfrm>
        </p:spPr>
        <p:txBody>
          <a:bodyPr/>
          <a:lstStyle/>
          <a:p>
            <a:pPr marL="457200" indent="-457200">
              <a:buFont typeface="Wingdings" panose="05000000000000000000" pitchFamily="2" charset="2"/>
              <a:buChar char="Ø"/>
            </a:pPr>
            <a:r>
              <a:rPr lang="en-US" dirty="0" smtClean="0"/>
              <a:t>                   </a:t>
            </a:r>
            <a:r>
              <a:rPr lang="en-US" sz="4400" b="1" dirty="0" smtClean="0">
                <a:solidFill>
                  <a:schemeClr val="tx1"/>
                </a:solidFill>
              </a:rPr>
              <a:t>BUSINESS UNDERSTANDING</a:t>
            </a:r>
            <a:r>
              <a:rPr lang="en-US" dirty="0"/>
              <a:t/>
            </a:r>
            <a:br>
              <a:rPr lang="en-US" dirty="0"/>
            </a:br>
            <a:r>
              <a:rPr lang="en-US" dirty="0"/>
              <a:t/>
            </a:r>
            <a:br>
              <a:rPr lang="en-US" dirty="0"/>
            </a:br>
            <a:r>
              <a:rPr lang="en-US" sz="2800" dirty="0">
                <a:solidFill>
                  <a:schemeClr val="tx1"/>
                </a:solidFill>
              </a:rPr>
              <a:t>Farmers face significant challenges in managing soil nutrients,  selecting the right crops for their land and determining crop diseases. Choosing appropriate fertilizers and crops is essential for healthy yields, yet this can be complex without data-driven insights. Key challenges include:</a:t>
            </a:r>
            <a:br>
              <a:rPr lang="en-US" sz="2800" dirty="0">
                <a:solidFill>
                  <a:schemeClr val="tx1"/>
                </a:solidFill>
              </a:rPr>
            </a:br>
            <a:r>
              <a:rPr lang="en-US" sz="2800" dirty="0">
                <a:solidFill>
                  <a:schemeClr val="tx1"/>
                </a:solidFill>
              </a:rPr>
              <a:t/>
            </a:r>
            <a:br>
              <a:rPr lang="en-US" sz="2800" dirty="0">
                <a:solidFill>
                  <a:schemeClr val="tx1"/>
                </a:solidFill>
              </a:rPr>
            </a:br>
            <a:r>
              <a:rPr lang="en-US" sz="2800" dirty="0">
                <a:solidFill>
                  <a:schemeClr val="tx1"/>
                </a:solidFill>
              </a:rPr>
              <a:t>   </a:t>
            </a:r>
            <a:r>
              <a:rPr lang="en-US" sz="2800" dirty="0" smtClean="0">
                <a:solidFill>
                  <a:schemeClr val="tx1"/>
                </a:solidFill>
              </a:rPr>
              <a:t> -&gt;Nutrient </a:t>
            </a:r>
            <a:r>
              <a:rPr lang="en-US" sz="2800" dirty="0">
                <a:solidFill>
                  <a:schemeClr val="tx1"/>
                </a:solidFill>
              </a:rPr>
              <a:t>Imbalance</a:t>
            </a:r>
            <a:br>
              <a:rPr lang="en-US" sz="2800" dirty="0">
                <a:solidFill>
                  <a:schemeClr val="tx1"/>
                </a:solidFill>
              </a:rPr>
            </a:br>
            <a:r>
              <a:rPr lang="en-US" sz="2800" dirty="0">
                <a:solidFill>
                  <a:schemeClr val="tx1"/>
                </a:solidFill>
              </a:rPr>
              <a:t>   </a:t>
            </a:r>
            <a:r>
              <a:rPr lang="en-US" sz="2800" dirty="0" smtClean="0">
                <a:solidFill>
                  <a:schemeClr val="tx1"/>
                </a:solidFill>
              </a:rPr>
              <a:t> -&gt;Soil </a:t>
            </a:r>
            <a:r>
              <a:rPr lang="en-US" sz="2800" dirty="0">
                <a:solidFill>
                  <a:schemeClr val="tx1"/>
                </a:solidFill>
              </a:rPr>
              <a:t>Degradation</a:t>
            </a:r>
            <a:br>
              <a:rPr lang="en-US" sz="2800" dirty="0">
                <a:solidFill>
                  <a:schemeClr val="tx1"/>
                </a:solidFill>
              </a:rPr>
            </a:br>
            <a:r>
              <a:rPr lang="en-US" sz="2800" dirty="0">
                <a:solidFill>
                  <a:schemeClr val="tx1"/>
                </a:solidFill>
              </a:rPr>
              <a:t>    </a:t>
            </a:r>
            <a:r>
              <a:rPr lang="en-US" sz="2800" dirty="0" smtClean="0">
                <a:solidFill>
                  <a:schemeClr val="tx1"/>
                </a:solidFill>
              </a:rPr>
              <a:t>-&gt;Economic </a:t>
            </a:r>
            <a:r>
              <a:rPr lang="en-US" sz="2800" dirty="0">
                <a:solidFill>
                  <a:schemeClr val="tx1"/>
                </a:solidFill>
              </a:rPr>
              <a:t>Loss</a:t>
            </a:r>
            <a:r>
              <a:rPr lang="en-US" dirty="0"/>
              <a:t/>
            </a:r>
            <a:br>
              <a:rPr lang="en-US" dirty="0"/>
            </a:br>
            <a:endParaRPr lang="en-US" dirty="0"/>
          </a:p>
        </p:txBody>
      </p:sp>
      <p:pic>
        <p:nvPicPr>
          <p:cNvPr id="3" name="object 3"/>
          <p:cNvPicPr/>
          <p:nvPr/>
        </p:nvPicPr>
        <p:blipFill>
          <a:blip r:embed="rId3" cstate="print"/>
          <a:stretch>
            <a:fillRect/>
          </a:stretch>
        </p:blipFill>
        <p:spPr>
          <a:xfrm>
            <a:off x="0" y="0"/>
            <a:ext cx="5797550" cy="10287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1750" y="273050"/>
            <a:ext cx="16306800" cy="5601335"/>
          </a:xfrm>
        </p:spPr>
        <p:txBody>
          <a:bodyPr/>
          <a:lstStyle/>
          <a:p>
            <a:pPr marL="457200" indent="-457200">
              <a:buFont typeface="Wingdings" panose="05000000000000000000" pitchFamily="2" charset="2"/>
              <a:buChar char="Ø"/>
            </a:pPr>
            <a:r>
              <a:rPr lang="en-US" b="1" dirty="0" smtClean="0"/>
              <a:t>                                   </a:t>
            </a:r>
            <a:r>
              <a:rPr lang="en-US" sz="4400" b="1" dirty="0" smtClean="0">
                <a:solidFill>
                  <a:schemeClr val="tx1"/>
                </a:solidFill>
              </a:rPr>
              <a:t>Problem Statement</a:t>
            </a:r>
            <a:r>
              <a:rPr lang="en-US" sz="3600" b="1" dirty="0" smtClean="0"/>
              <a:t/>
            </a:r>
            <a:br>
              <a:rPr lang="en-US" sz="3600" b="1" dirty="0" smtClean="0"/>
            </a:br>
            <a:r>
              <a:rPr lang="en-US" sz="3200" dirty="0"/>
              <a:t/>
            </a:r>
            <a:br>
              <a:rPr lang="en-US" sz="3200" dirty="0"/>
            </a:br>
            <a:r>
              <a:rPr lang="en-US" sz="3200" dirty="0">
                <a:solidFill>
                  <a:schemeClr val="tx1"/>
                </a:solidFill>
              </a:rPr>
              <a:t>Farmers face significant challenges in optimizing crop yields and maintaining soil health due to difficulties in selecting appropriate crops, managing fertilizers effectively and identifying diseases that crops have. Without precise, data-driven guidance, farmers often struggle with</a:t>
            </a:r>
            <a:r>
              <a:rPr lang="en-US" sz="3200" dirty="0" smtClean="0">
                <a:solidFill>
                  <a:schemeClr val="tx1"/>
                </a:solidFill>
              </a:rPr>
              <a:t>:</a:t>
            </a:r>
            <a:br>
              <a:rPr lang="en-US" sz="3200" dirty="0" smtClean="0">
                <a:solidFill>
                  <a:schemeClr val="tx1"/>
                </a:solidFill>
              </a:rPr>
            </a:br>
            <a:r>
              <a:rPr lang="en-US" sz="3200" dirty="0">
                <a:solidFill>
                  <a:schemeClr val="tx1"/>
                </a:solidFill>
              </a:rPr>
              <a:t/>
            </a:r>
            <a:br>
              <a:rPr lang="en-US" sz="3200" dirty="0">
                <a:solidFill>
                  <a:schemeClr val="tx1"/>
                </a:solidFill>
              </a:rPr>
            </a:br>
            <a:r>
              <a:rPr lang="en-US" sz="3200" dirty="0" smtClean="0">
                <a:solidFill>
                  <a:schemeClr val="tx1"/>
                </a:solidFill>
              </a:rPr>
              <a:t>-&gt;Nutrient Management</a:t>
            </a:r>
            <a:br>
              <a:rPr lang="en-US" sz="3200" dirty="0" smtClean="0">
                <a:solidFill>
                  <a:schemeClr val="tx1"/>
                </a:solidFill>
              </a:rPr>
            </a:br>
            <a:r>
              <a:rPr lang="en-US" sz="3200" dirty="0" smtClean="0">
                <a:solidFill>
                  <a:schemeClr val="tx1"/>
                </a:solidFill>
              </a:rPr>
              <a:t>-&gt;Crop Selection Uncertainty</a:t>
            </a:r>
            <a:br>
              <a:rPr lang="en-US" sz="3200" dirty="0" smtClean="0">
                <a:solidFill>
                  <a:schemeClr val="tx1"/>
                </a:solidFill>
              </a:rPr>
            </a:br>
            <a:r>
              <a:rPr lang="en-US" sz="3200" dirty="0" smtClean="0">
                <a:solidFill>
                  <a:schemeClr val="tx1"/>
                </a:solidFill>
              </a:rPr>
              <a:t>-&gt;Economic Impact</a:t>
            </a:r>
            <a:br>
              <a:rPr lang="en-US" sz="3200" dirty="0" smtClean="0">
                <a:solidFill>
                  <a:schemeClr val="tx1"/>
                </a:solidFill>
              </a:rPr>
            </a:br>
            <a:r>
              <a:rPr lang="en-US" sz="3200" dirty="0" smtClean="0">
                <a:solidFill>
                  <a:schemeClr val="tx1"/>
                </a:solidFill>
              </a:rPr>
              <a:t>-&gt;Disease Identification</a:t>
            </a:r>
            <a:endParaRPr lang="en-US" sz="32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7950" y="0"/>
            <a:ext cx="14233979" cy="9125585"/>
          </a:xfrm>
        </p:spPr>
        <p:txBody>
          <a:bodyPr/>
          <a:lstStyle/>
          <a:p>
            <a:r>
              <a:rPr lang="en-US" b="1" dirty="0" smtClean="0"/>
              <a:t>                                     </a:t>
            </a:r>
            <a:r>
              <a:rPr lang="en-US" sz="4400" b="1" dirty="0" smtClean="0">
                <a:solidFill>
                  <a:schemeClr val="tx1"/>
                </a:solidFill>
              </a:rPr>
              <a:t>Solutions </a:t>
            </a:r>
            <a:r>
              <a:rPr lang="en-US" sz="4400" b="1" dirty="0">
                <a:solidFill>
                  <a:schemeClr val="tx1"/>
                </a:solidFill>
              </a:rPr>
              <a:t>and </a:t>
            </a:r>
            <a:r>
              <a:rPr lang="en-US" sz="4400" b="1" dirty="0" smtClean="0">
                <a:solidFill>
                  <a:schemeClr val="tx1"/>
                </a:solidFill>
              </a:rPr>
              <a:t>Benefits</a:t>
            </a:r>
            <a:r>
              <a:rPr lang="en-US" b="1" dirty="0" smtClean="0"/>
              <a:t/>
            </a:r>
            <a:br>
              <a:rPr lang="en-US" b="1" dirty="0" smtClean="0"/>
            </a:br>
            <a:r>
              <a:rPr lang="en-US" dirty="0"/>
              <a:t/>
            </a:r>
            <a:br>
              <a:rPr lang="en-US" dirty="0"/>
            </a:br>
            <a:r>
              <a:rPr lang="en-US" dirty="0" smtClean="0"/>
              <a:t>-&gt; </a:t>
            </a:r>
            <a:r>
              <a:rPr lang="en-US" b="1" i="1" dirty="0" smtClean="0">
                <a:solidFill>
                  <a:schemeClr val="tx1"/>
                </a:solidFill>
              </a:rPr>
              <a:t>Crop Recommendation</a:t>
            </a:r>
            <a:r>
              <a:rPr lang="en-US" i="1" dirty="0" smtClean="0">
                <a:solidFill>
                  <a:schemeClr val="tx1"/>
                </a:solidFill>
              </a:rPr>
              <a:t>:</a:t>
            </a:r>
            <a:r>
              <a:rPr lang="en-US" dirty="0">
                <a:solidFill>
                  <a:schemeClr val="tx1"/>
                </a:solidFill>
              </a:rPr>
              <a:t> Recommends crops suited to local soil and climate, enhancing productivity and resilience.</a:t>
            </a:r>
            <a:r>
              <a:rPr lang="en-US" dirty="0" smtClean="0">
                <a:solidFill>
                  <a:schemeClr val="tx1"/>
                </a:solidFill>
              </a:rPr>
              <a:t/>
            </a:r>
            <a:br>
              <a:rPr lang="en-US" dirty="0" smtClean="0">
                <a:solidFill>
                  <a:schemeClr val="tx1"/>
                </a:solidFill>
              </a:rPr>
            </a:br>
            <a:r>
              <a:rPr lang="en-US" dirty="0" smtClean="0">
                <a:solidFill>
                  <a:schemeClr val="tx1"/>
                </a:solidFill>
              </a:rPr>
              <a:t/>
            </a:r>
            <a:br>
              <a:rPr lang="en-US" dirty="0" smtClean="0">
                <a:solidFill>
                  <a:schemeClr val="tx1"/>
                </a:solidFill>
              </a:rPr>
            </a:br>
            <a:r>
              <a:rPr lang="en-US" dirty="0" smtClean="0">
                <a:solidFill>
                  <a:schemeClr val="tx1"/>
                </a:solidFill>
              </a:rPr>
              <a:t>-&gt; </a:t>
            </a:r>
            <a:r>
              <a:rPr lang="en-US" b="1" i="1" dirty="0" smtClean="0">
                <a:solidFill>
                  <a:schemeClr val="tx1"/>
                </a:solidFill>
              </a:rPr>
              <a:t>Fertilizer Recommendation</a:t>
            </a:r>
            <a:r>
              <a:rPr lang="en-US" i="1" dirty="0" smtClean="0">
                <a:solidFill>
                  <a:schemeClr val="tx1"/>
                </a:solidFill>
              </a:rPr>
              <a:t>: </a:t>
            </a:r>
            <a:r>
              <a:rPr lang="en-US" dirty="0">
                <a:solidFill>
                  <a:schemeClr val="tx1"/>
                </a:solidFill>
              </a:rPr>
              <a:t>Provides precise fertilizer type and dosage based on soil nutrients, supporting balanced growth and preventing degradation.</a:t>
            </a:r>
            <a:br>
              <a:rPr lang="en-US" dirty="0">
                <a:solidFill>
                  <a:schemeClr val="tx1"/>
                </a:solidFill>
              </a:rPr>
            </a:br>
            <a:r>
              <a:rPr lang="en-US" dirty="0">
                <a:solidFill>
                  <a:schemeClr val="tx1"/>
                </a:solidFill>
              </a:rPr>
              <a:t/>
            </a:r>
            <a:br>
              <a:rPr lang="en-US" dirty="0">
                <a:solidFill>
                  <a:schemeClr val="tx1"/>
                </a:solidFill>
              </a:rPr>
            </a:br>
            <a:r>
              <a:rPr lang="en-US" dirty="0" smtClean="0">
                <a:solidFill>
                  <a:schemeClr val="tx1"/>
                </a:solidFill>
                <a:sym typeface="+mn-ea"/>
              </a:rPr>
              <a:t>-&gt;</a:t>
            </a:r>
            <a:r>
              <a:rPr lang="en-US" b="1" i="1" dirty="0" smtClean="0">
                <a:solidFill>
                  <a:schemeClr val="tx1"/>
                </a:solidFill>
                <a:sym typeface="+mn-ea"/>
              </a:rPr>
              <a:t> Disease Classification:</a:t>
            </a:r>
            <a:r>
              <a:rPr lang="en-US" dirty="0" smtClean="0">
                <a:solidFill>
                  <a:schemeClr val="tx1"/>
                </a:solidFill>
                <a:sym typeface="+mn-ea"/>
              </a:rPr>
              <a:t> Identifies and classifies</a:t>
            </a:r>
            <a:r>
              <a:rPr lang="en-US" dirty="0">
                <a:solidFill>
                  <a:schemeClr val="tx1"/>
                </a:solidFill>
                <a:sym typeface="+mn-ea"/>
              </a:rPr>
              <a:t> plant leaf diseases based on uploaded photos .</a:t>
            </a:r>
            <a:r>
              <a:rPr lang="en-US" dirty="0" smtClean="0">
                <a:solidFill>
                  <a:schemeClr val="tx1"/>
                </a:solidFill>
              </a:rPr>
              <a:t/>
            </a:r>
            <a:br>
              <a:rPr lang="en-US" dirty="0" smtClean="0">
                <a:solidFill>
                  <a:schemeClr val="tx1"/>
                </a:solidFill>
              </a:rPr>
            </a:br>
            <a:r>
              <a:rPr lang="en-US" dirty="0" smtClean="0">
                <a:solidFill>
                  <a:schemeClr val="tx1"/>
                </a:solidFill>
              </a:rPr>
              <a:t/>
            </a:r>
            <a:br>
              <a:rPr lang="en-US" dirty="0" smtClean="0">
                <a:solidFill>
                  <a:schemeClr val="tx1"/>
                </a:solidFill>
              </a:rPr>
            </a:br>
            <a:r>
              <a:rPr lang="en-US" dirty="0" smtClean="0">
                <a:solidFill>
                  <a:schemeClr val="tx1"/>
                </a:solidFill>
              </a:rPr>
              <a:t>-&gt; </a:t>
            </a:r>
            <a:r>
              <a:rPr lang="en-US" b="1" i="1" dirty="0" smtClean="0">
                <a:solidFill>
                  <a:schemeClr val="tx1"/>
                </a:solidFill>
              </a:rPr>
              <a:t>Cost Optimization</a:t>
            </a:r>
            <a:r>
              <a:rPr lang="en-US" i="1" dirty="0" smtClean="0">
                <a:solidFill>
                  <a:schemeClr val="tx1"/>
                </a:solidFill>
              </a:rPr>
              <a:t>: </a:t>
            </a:r>
            <a:r>
              <a:rPr lang="en-US" dirty="0">
                <a:solidFill>
                  <a:schemeClr val="tx1"/>
                </a:solidFill>
              </a:rPr>
              <a:t>Reduces unnecessary input costs through targeted recommendations, achieving savings while maintaining high yields.</a:t>
            </a:r>
            <a:r>
              <a:rPr lang="en-US" dirty="0" smtClean="0">
                <a:solidFill>
                  <a:schemeClr val="tx1"/>
                </a:solidFill>
              </a:rPr>
              <a:t/>
            </a:r>
            <a:br>
              <a:rPr lang="en-US" dirty="0" smtClean="0">
                <a:solidFill>
                  <a:schemeClr val="tx1"/>
                </a:solidFill>
              </a:rPr>
            </a:br>
            <a:r>
              <a:rPr lang="en-US" dirty="0" smtClean="0">
                <a:solidFill>
                  <a:schemeClr val="tx1"/>
                </a:solidFill>
              </a:rPr>
              <a:t/>
            </a:r>
            <a:br>
              <a:rPr lang="en-US" dirty="0" smtClean="0">
                <a:solidFill>
                  <a:schemeClr val="tx1"/>
                </a:solidFill>
              </a:rPr>
            </a:br>
            <a:r>
              <a:rPr lang="en-US" dirty="0" smtClean="0">
                <a:solidFill>
                  <a:schemeClr val="tx1"/>
                </a:solidFill>
              </a:rPr>
              <a:t>-&gt; </a:t>
            </a:r>
            <a:r>
              <a:rPr lang="en-US" b="1" i="1" dirty="0" smtClean="0">
                <a:solidFill>
                  <a:schemeClr val="tx1"/>
                </a:solidFill>
              </a:rPr>
              <a:t>Sustainable Farming</a:t>
            </a:r>
            <a:r>
              <a:rPr lang="en-US" i="1" dirty="0" smtClean="0">
                <a:solidFill>
                  <a:schemeClr val="tx1"/>
                </a:solidFill>
              </a:rPr>
              <a:t>:</a:t>
            </a:r>
            <a:r>
              <a:rPr lang="en-US" dirty="0">
                <a:solidFill>
                  <a:schemeClr val="tx1"/>
                </a:solidFill>
              </a:rPr>
              <a:t> Minimizes environmental impact by reducing nutrient runoff and preventing soil degradation.</a:t>
            </a:r>
            <a:br>
              <a:rPr lang="en-US" dirty="0">
                <a:solidFill>
                  <a:schemeClr val="tx1"/>
                </a:solidFill>
              </a:rPr>
            </a:br>
            <a:r>
              <a:rPr lang="en-US" dirty="0" smtClean="0">
                <a:solidFill>
                  <a:schemeClr val="tx1"/>
                </a:solidFill>
              </a:rPr>
              <a:t/>
            </a:r>
            <a:br>
              <a:rPr lang="en-US" dirty="0" smtClean="0">
                <a:solidFill>
                  <a:schemeClr val="tx1"/>
                </a:solidFill>
              </a:rPr>
            </a:br>
            <a:r>
              <a:rPr lang="en-US" dirty="0" smtClean="0">
                <a:solidFill>
                  <a:schemeClr val="tx1"/>
                </a:solidFill>
              </a:rPr>
              <a:t>-&gt; </a:t>
            </a:r>
            <a:r>
              <a:rPr lang="en-US" b="1" i="1" dirty="0" smtClean="0">
                <a:solidFill>
                  <a:schemeClr val="tx1"/>
                </a:solidFill>
              </a:rPr>
              <a:t>Personalized Recommendations</a:t>
            </a:r>
            <a:r>
              <a:rPr lang="en-US" i="1" dirty="0" smtClean="0">
                <a:solidFill>
                  <a:schemeClr val="tx1"/>
                </a:solidFill>
              </a:rPr>
              <a:t>: </a:t>
            </a:r>
            <a:r>
              <a:rPr lang="en-US" dirty="0">
                <a:solidFill>
                  <a:schemeClr val="tx1"/>
                </a:solidFill>
              </a:rPr>
              <a:t>Tailors advice to each farm’s unique soil and climate conditions for optimal crop growth.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2312650"/>
          </a:xfrm>
          <a:prstGeom prst="rect">
            <a:avLst/>
          </a:prstGeom>
        </p:spPr>
      </p:pic>
      <p:pic>
        <p:nvPicPr>
          <p:cNvPr id="3" name="object 3"/>
          <p:cNvPicPr/>
          <p:nvPr/>
        </p:nvPicPr>
        <p:blipFill>
          <a:blip r:embed="rId3" cstate="print"/>
          <a:stretch>
            <a:fillRect/>
          </a:stretch>
        </p:blipFill>
        <p:spPr>
          <a:xfrm>
            <a:off x="3078480" y="7255510"/>
            <a:ext cx="12387580" cy="4713605"/>
          </a:xfrm>
          <a:prstGeom prst="rect">
            <a:avLst/>
          </a:prstGeom>
        </p:spPr>
      </p:pic>
      <p:sp>
        <p:nvSpPr>
          <p:cNvPr id="4" name="object 4"/>
          <p:cNvSpPr txBox="1"/>
          <p:nvPr/>
        </p:nvSpPr>
        <p:spPr>
          <a:xfrm>
            <a:off x="756920" y="1568449"/>
            <a:ext cx="15784195" cy="5459095"/>
          </a:xfrm>
          <a:prstGeom prst="rect">
            <a:avLst/>
          </a:prstGeom>
        </p:spPr>
        <p:txBody>
          <a:bodyPr vert="horz" wrap="square" lIns="0" tIns="52069" rIns="0" bIns="0" rtlCol="0">
            <a:noAutofit/>
          </a:bodyPr>
          <a:lstStyle/>
          <a:p>
            <a:r>
              <a:rPr lang="en-US" sz="3200" dirty="0" smtClean="0"/>
              <a:t>Recommendation Systems are trained on  datasets the ‘Crop data’ and ‘Fertilizer Data’ with 2,200 samples and 8 key features that inform both crop and fertilizer recommendations:</a:t>
            </a:r>
          </a:p>
          <a:p>
            <a:pPr marL="457200" indent="-457200">
              <a:buFont typeface="Wingdings" panose="05000000000000000000" pitchFamily="2" charset="2"/>
              <a:buChar char="Ø"/>
            </a:pPr>
            <a:endParaRPr lang="en-US" sz="3200" dirty="0" smtClean="0"/>
          </a:p>
          <a:p>
            <a:pPr marL="457200" indent="-457200">
              <a:buFont typeface="Wingdings" panose="05000000000000000000" pitchFamily="2" charset="2"/>
              <a:buChar char="Ø"/>
            </a:pPr>
            <a:r>
              <a:rPr lang="en-US" sz="3200" b="1" i="1" dirty="0" smtClean="0"/>
              <a:t>N, P, K</a:t>
            </a:r>
            <a:r>
              <a:rPr lang="en-US" sz="3200" i="1" dirty="0" smtClean="0"/>
              <a:t>: </a:t>
            </a:r>
            <a:r>
              <a:rPr lang="en-US" sz="3200" dirty="0" smtClean="0"/>
              <a:t>Nutrient levels in the soil—nitrogen, phosphorus, and potassium.</a:t>
            </a:r>
          </a:p>
          <a:p>
            <a:pPr marL="457200" indent="-457200">
              <a:buFont typeface="Wingdings" panose="05000000000000000000" pitchFamily="2" charset="2"/>
              <a:buChar char="Ø"/>
            </a:pPr>
            <a:endParaRPr lang="en-US" sz="3200" dirty="0" smtClean="0"/>
          </a:p>
          <a:p>
            <a:pPr marL="457200" indent="-457200">
              <a:buFont typeface="Wingdings" panose="05000000000000000000" pitchFamily="2" charset="2"/>
              <a:buChar char="Ø"/>
            </a:pPr>
            <a:r>
              <a:rPr lang="en-US" sz="3200" b="1" i="1" dirty="0" smtClean="0"/>
              <a:t>Temperature, Humidity, pH, Rainfall</a:t>
            </a:r>
            <a:r>
              <a:rPr lang="en-US" sz="3200" dirty="0" smtClean="0"/>
              <a:t>: Climate and soil conditions that influence crop suitability and fertilizer requirements.</a:t>
            </a:r>
          </a:p>
          <a:p>
            <a:pPr marL="457200" indent="-457200">
              <a:buFont typeface="Wingdings" panose="05000000000000000000" pitchFamily="2" charset="2"/>
              <a:buChar char="Ø"/>
            </a:pPr>
            <a:endParaRPr lang="en-US" sz="3200" dirty="0" smtClean="0"/>
          </a:p>
          <a:p>
            <a:pPr marL="457200" indent="-457200">
              <a:buFont typeface="Wingdings" panose="05000000000000000000" pitchFamily="2" charset="2"/>
              <a:buChar char="Ø"/>
            </a:pPr>
            <a:r>
              <a:rPr lang="en-US" sz="3200" b="1" i="1" dirty="0" smtClean="0"/>
              <a:t>Crop Type</a:t>
            </a:r>
            <a:r>
              <a:rPr lang="en-US" sz="3200" i="1" dirty="0" smtClean="0"/>
              <a:t>: </a:t>
            </a:r>
            <a:r>
              <a:rPr lang="en-US" sz="3200" dirty="0" smtClean="0"/>
              <a:t>The crop label, which helps the model learn and predict optimal choices based on specific nutrient needs and environmental adaptability.</a:t>
            </a:r>
            <a:endParaRPr lang="en-US" sz="3200" dirty="0"/>
          </a:p>
        </p:txBody>
      </p:sp>
      <p:sp>
        <p:nvSpPr>
          <p:cNvPr id="5" name="object 5"/>
          <p:cNvSpPr txBox="1">
            <a:spLocks noGrp="1"/>
          </p:cNvSpPr>
          <p:nvPr>
            <p:ph type="title"/>
          </p:nvPr>
        </p:nvSpPr>
        <p:spPr>
          <a:xfrm>
            <a:off x="3587750" y="372313"/>
            <a:ext cx="7543800" cy="1567096"/>
          </a:xfrm>
          <a:prstGeom prst="rect">
            <a:avLst/>
          </a:prstGeom>
        </p:spPr>
        <p:txBody>
          <a:bodyPr vert="horz" wrap="square" lIns="0" tIns="12700" rIns="0" bIns="0" rtlCol="0">
            <a:spAutoFit/>
          </a:bodyPr>
          <a:lstStyle/>
          <a:p>
            <a:pPr marL="12700">
              <a:lnSpc>
                <a:spcPct val="100000"/>
              </a:lnSpc>
              <a:spcBef>
                <a:spcPts val="100"/>
              </a:spcBef>
            </a:pPr>
            <a:r>
              <a:rPr lang="en-US" sz="5050" spc="-110" dirty="0" smtClean="0"/>
              <a:t>             </a:t>
            </a:r>
            <a:r>
              <a:rPr sz="4400" spc="-110" dirty="0" smtClean="0">
                <a:solidFill>
                  <a:schemeClr val="tx1"/>
                </a:solidFill>
              </a:rPr>
              <a:t>DATA</a:t>
            </a:r>
            <a:r>
              <a:rPr sz="4400" spc="-190" dirty="0" smtClean="0">
                <a:solidFill>
                  <a:schemeClr val="tx1"/>
                </a:solidFill>
              </a:rPr>
              <a:t> </a:t>
            </a:r>
            <a:r>
              <a:rPr sz="4400" spc="-30" dirty="0" smtClean="0">
                <a:solidFill>
                  <a:schemeClr val="tx1"/>
                </a:solidFill>
              </a:rPr>
              <a:t>OVERVIEW</a:t>
            </a:r>
            <a:r>
              <a:rPr lang="en-US" sz="5050" spc="-30" dirty="0" smtClean="0">
                <a:solidFill>
                  <a:schemeClr val="tx1"/>
                </a:solidFill>
              </a:rPr>
              <a:t/>
            </a:r>
            <a:br>
              <a:rPr lang="en-US" sz="5050" spc="-30" dirty="0" smtClean="0">
                <a:solidFill>
                  <a:schemeClr val="tx1"/>
                </a:solidFill>
              </a:rPr>
            </a:br>
            <a:endParaRPr sz="5050"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4370"/>
            <a:ext cx="18288000" cy="10287764"/>
          </a:xfrm>
          <a:prstGeom prst="rect">
            <a:avLst/>
          </a:prstGeom>
        </p:spPr>
      </p:pic>
      <p:pic>
        <p:nvPicPr>
          <p:cNvPr id="3" name="object 3"/>
          <p:cNvPicPr/>
          <p:nvPr/>
        </p:nvPicPr>
        <p:blipFill>
          <a:blip r:embed="rId3" cstate="print"/>
          <a:stretch>
            <a:fillRect/>
          </a:stretch>
        </p:blipFill>
        <p:spPr>
          <a:xfrm>
            <a:off x="0" y="191"/>
            <a:ext cx="6478270" cy="10287000"/>
          </a:xfrm>
          <a:prstGeom prst="rect">
            <a:avLst/>
          </a:prstGeom>
        </p:spPr>
      </p:pic>
      <p:sp>
        <p:nvSpPr>
          <p:cNvPr id="4" name="object 4"/>
          <p:cNvSpPr txBox="1">
            <a:spLocks noGrp="1"/>
          </p:cNvSpPr>
          <p:nvPr>
            <p:ph type="title"/>
          </p:nvPr>
        </p:nvSpPr>
        <p:spPr>
          <a:xfrm>
            <a:off x="3429000" y="1321714"/>
            <a:ext cx="14687600" cy="705321"/>
          </a:xfrm>
          <a:prstGeom prst="rect">
            <a:avLst/>
          </a:prstGeom>
        </p:spPr>
        <p:txBody>
          <a:bodyPr vert="horz" wrap="square" lIns="0" tIns="12700" rIns="0" bIns="0" rtlCol="0">
            <a:spAutoFit/>
          </a:bodyPr>
          <a:lstStyle/>
          <a:p>
            <a:pPr marL="5461635">
              <a:lnSpc>
                <a:spcPct val="100000"/>
              </a:lnSpc>
              <a:spcBef>
                <a:spcPts val="100"/>
              </a:spcBef>
            </a:pPr>
            <a:r>
              <a:rPr lang="en-US" sz="4400" dirty="0" smtClean="0">
                <a:solidFill>
                  <a:schemeClr val="tx1"/>
                </a:solidFill>
              </a:rPr>
              <a:t>DATA PREPROCESSING</a:t>
            </a:r>
            <a:endParaRPr sz="4400" dirty="0">
              <a:solidFill>
                <a:schemeClr val="tx1"/>
              </a:solidFill>
            </a:endParaRPr>
          </a:p>
        </p:txBody>
      </p:sp>
      <p:sp>
        <p:nvSpPr>
          <p:cNvPr id="5" name="object 5"/>
          <p:cNvSpPr txBox="1"/>
          <p:nvPr/>
        </p:nvSpPr>
        <p:spPr>
          <a:xfrm>
            <a:off x="6831354" y="2688431"/>
            <a:ext cx="11456645" cy="5625258"/>
          </a:xfrm>
          <a:prstGeom prst="rect">
            <a:avLst/>
          </a:prstGeom>
        </p:spPr>
        <p:txBody>
          <a:bodyPr vert="horz" wrap="square" lIns="0" tIns="13335" rIns="0" bIns="0" rtlCol="0">
            <a:spAutoFit/>
          </a:bodyPr>
          <a:lstStyle/>
          <a:p>
            <a:pPr marL="12700">
              <a:lnSpc>
                <a:spcPct val="100000"/>
              </a:lnSpc>
              <a:spcBef>
                <a:spcPts val="105"/>
              </a:spcBef>
            </a:pPr>
            <a:r>
              <a:rPr sz="3200" b="1" i="1" dirty="0" smtClean="0">
                <a:latin typeface="Georgia" panose="02040502050405020303"/>
                <a:cs typeface="Georgia" panose="02040502050405020303"/>
              </a:rPr>
              <a:t>Steps</a:t>
            </a:r>
            <a:r>
              <a:rPr sz="3200" b="1" i="1" spc="390" dirty="0" smtClean="0">
                <a:latin typeface="Georgia" panose="02040502050405020303"/>
                <a:cs typeface="Georgia" panose="02040502050405020303"/>
              </a:rPr>
              <a:t> </a:t>
            </a:r>
            <a:r>
              <a:rPr sz="3200" b="1" i="1" spc="85" dirty="0">
                <a:latin typeface="Georgia" panose="02040502050405020303"/>
                <a:cs typeface="Georgia" panose="02040502050405020303"/>
              </a:rPr>
              <a:t>Taken:</a:t>
            </a:r>
            <a:endParaRPr sz="3200" b="1" i="1" dirty="0">
              <a:latin typeface="Georgia" panose="02040502050405020303"/>
              <a:cs typeface="Georgia" panose="02040502050405020303"/>
            </a:endParaRPr>
          </a:p>
          <a:p>
            <a:pPr marL="469900" marR="5381625" indent="-457200">
              <a:lnSpc>
                <a:spcPct val="100000"/>
              </a:lnSpc>
              <a:buFont typeface="Wingdings" panose="05000000000000000000" charset="0"/>
              <a:buChar char="Ø"/>
            </a:pPr>
            <a:r>
              <a:rPr sz="3200" spc="204" dirty="0">
                <a:latin typeface="Georgia" panose="02040502050405020303"/>
                <a:cs typeface="Georgia" panose="02040502050405020303"/>
              </a:rPr>
              <a:t>Data</a:t>
            </a:r>
            <a:r>
              <a:rPr sz="3200" spc="105" dirty="0">
                <a:latin typeface="Georgia" panose="02040502050405020303"/>
                <a:cs typeface="Georgia" panose="02040502050405020303"/>
              </a:rPr>
              <a:t> </a:t>
            </a:r>
            <a:r>
              <a:rPr sz="3200" spc="220" dirty="0">
                <a:latin typeface="Georgia" panose="02040502050405020303"/>
                <a:cs typeface="Georgia" panose="02040502050405020303"/>
              </a:rPr>
              <a:t>loading</a:t>
            </a:r>
            <a:r>
              <a:rPr sz="3200" spc="110" dirty="0">
                <a:latin typeface="Georgia" panose="02040502050405020303"/>
                <a:cs typeface="Georgia" panose="02040502050405020303"/>
              </a:rPr>
              <a:t> </a:t>
            </a:r>
            <a:r>
              <a:rPr sz="3200" dirty="0">
                <a:latin typeface="Georgia" panose="02040502050405020303"/>
                <a:cs typeface="Georgia" panose="02040502050405020303"/>
              </a:rPr>
              <a:t>&amp;</a:t>
            </a:r>
            <a:r>
              <a:rPr sz="3200" spc="110" dirty="0">
                <a:latin typeface="Georgia" panose="02040502050405020303"/>
                <a:cs typeface="Georgia" panose="02040502050405020303"/>
              </a:rPr>
              <a:t> </a:t>
            </a:r>
            <a:r>
              <a:rPr sz="3200" spc="220" dirty="0">
                <a:latin typeface="Georgia" panose="02040502050405020303"/>
                <a:cs typeface="Georgia" panose="02040502050405020303"/>
              </a:rPr>
              <a:t>cleaning </a:t>
            </a:r>
          </a:p>
          <a:p>
            <a:pPr marL="469900" marR="5381625" indent="-457200">
              <a:lnSpc>
                <a:spcPct val="100000"/>
              </a:lnSpc>
              <a:buFont typeface="Wingdings" panose="05000000000000000000" charset="0"/>
              <a:buChar char="Ø"/>
            </a:pPr>
            <a:r>
              <a:rPr sz="3200" spc="215" dirty="0">
                <a:latin typeface="Georgia" panose="02040502050405020303"/>
                <a:cs typeface="Georgia" panose="02040502050405020303"/>
              </a:rPr>
              <a:t>Exploratory</a:t>
            </a:r>
            <a:r>
              <a:rPr sz="3200" spc="135" dirty="0">
                <a:latin typeface="Georgia" panose="02040502050405020303"/>
                <a:cs typeface="Georgia" panose="02040502050405020303"/>
              </a:rPr>
              <a:t> </a:t>
            </a:r>
            <a:r>
              <a:rPr sz="3200" spc="204" dirty="0">
                <a:latin typeface="Georgia" panose="02040502050405020303"/>
                <a:cs typeface="Georgia" panose="02040502050405020303"/>
              </a:rPr>
              <a:t>Data</a:t>
            </a:r>
            <a:r>
              <a:rPr sz="3200" spc="140" dirty="0">
                <a:latin typeface="Georgia" panose="02040502050405020303"/>
                <a:cs typeface="Georgia" panose="02040502050405020303"/>
              </a:rPr>
              <a:t> </a:t>
            </a:r>
          </a:p>
          <a:p>
            <a:pPr marL="469900" marR="5381625" indent="-457200">
              <a:lnSpc>
                <a:spcPct val="100000"/>
              </a:lnSpc>
              <a:buFont typeface="Wingdings" panose="05000000000000000000" charset="0"/>
              <a:buChar char="Ø"/>
            </a:pPr>
            <a:r>
              <a:rPr sz="3200" spc="204" dirty="0">
                <a:latin typeface="Georgia" panose="02040502050405020303"/>
                <a:cs typeface="Georgia" panose="02040502050405020303"/>
              </a:rPr>
              <a:t>Analysis </a:t>
            </a:r>
            <a:r>
              <a:rPr sz="3200" spc="185" dirty="0">
                <a:latin typeface="Georgia" panose="02040502050405020303"/>
                <a:cs typeface="Georgia" panose="02040502050405020303"/>
              </a:rPr>
              <a:t>Modelling </a:t>
            </a:r>
          </a:p>
          <a:p>
            <a:pPr marL="469900" marR="5381625" indent="-457200">
              <a:lnSpc>
                <a:spcPct val="100000"/>
              </a:lnSpc>
              <a:buFont typeface="Wingdings" panose="05000000000000000000" charset="0"/>
              <a:buChar char="Ø"/>
            </a:pPr>
            <a:r>
              <a:rPr sz="3200" spc="100" dirty="0">
                <a:latin typeface="Georgia" panose="02040502050405020303"/>
                <a:cs typeface="Georgia" panose="02040502050405020303"/>
              </a:rPr>
              <a:t>Deployment´Tools</a:t>
            </a:r>
          </a:p>
          <a:p>
            <a:pPr>
              <a:lnSpc>
                <a:spcPct val="100000"/>
              </a:lnSpc>
              <a:spcBef>
                <a:spcPts val="160"/>
              </a:spcBef>
            </a:pPr>
            <a:endParaRPr sz="3200" dirty="0">
              <a:latin typeface="Georgia" panose="02040502050405020303"/>
              <a:cs typeface="Georgia" panose="02040502050405020303"/>
            </a:endParaRPr>
          </a:p>
          <a:p>
            <a:pPr marL="12700">
              <a:lnSpc>
                <a:spcPct val="100000"/>
              </a:lnSpc>
              <a:spcBef>
                <a:spcPts val="5"/>
              </a:spcBef>
            </a:pPr>
            <a:r>
              <a:rPr sz="3200" b="1" i="1" spc="155" dirty="0">
                <a:latin typeface="Georgia" panose="02040502050405020303"/>
                <a:cs typeface="Georgia" panose="02040502050405020303"/>
              </a:rPr>
              <a:t>Libraries:</a:t>
            </a:r>
            <a:r>
              <a:rPr lang="en-US" altLang="en-US" sz="3200" b="1" i="1" spc="155" dirty="0">
                <a:latin typeface="Georgia" panose="02040502050405020303"/>
                <a:cs typeface="Georgia" panose="02040502050405020303"/>
              </a:rPr>
              <a:t> </a:t>
            </a:r>
            <a:r>
              <a:rPr lang="en-US" altLang="en-US" sz="3200" b="0" i="0" spc="155" dirty="0">
                <a:latin typeface="Georgia" panose="02040502050405020303"/>
                <a:cs typeface="Georgia" panose="02040502050405020303"/>
              </a:rPr>
              <a:t>We </a:t>
            </a:r>
            <a:r>
              <a:rPr sz="3200" spc="210" dirty="0">
                <a:latin typeface="Georgia" panose="02040502050405020303"/>
                <a:cs typeface="Georgia" panose="02040502050405020303"/>
              </a:rPr>
              <a:t>imported</a:t>
            </a:r>
            <a:r>
              <a:rPr sz="3200" dirty="0">
                <a:latin typeface="Georgia" panose="02040502050405020303"/>
                <a:cs typeface="Georgia" panose="02040502050405020303"/>
              </a:rPr>
              <a:t>	</a:t>
            </a:r>
            <a:r>
              <a:rPr sz="3200" spc="229" dirty="0">
                <a:latin typeface="Georgia" panose="02040502050405020303"/>
                <a:cs typeface="Georgia" panose="02040502050405020303"/>
              </a:rPr>
              <a:t>several</a:t>
            </a:r>
            <a:r>
              <a:rPr sz="3200" dirty="0">
                <a:latin typeface="Georgia" panose="02040502050405020303"/>
                <a:cs typeface="Georgia" panose="02040502050405020303"/>
              </a:rPr>
              <a:t>	</a:t>
            </a:r>
            <a:r>
              <a:rPr sz="3200" spc="220" dirty="0">
                <a:latin typeface="Georgia" panose="02040502050405020303"/>
                <a:cs typeface="Georgia" panose="02040502050405020303"/>
              </a:rPr>
              <a:t>libraries</a:t>
            </a:r>
            <a:r>
              <a:rPr lang="en-US" altLang="en-US" sz="3200" spc="220" dirty="0">
                <a:latin typeface="Georgia" panose="02040502050405020303"/>
                <a:cs typeface="Georgia" panose="02040502050405020303"/>
              </a:rPr>
              <a:t> </a:t>
            </a:r>
            <a:r>
              <a:rPr sz="3200" spc="240" dirty="0">
                <a:latin typeface="Georgia" panose="02040502050405020303"/>
                <a:cs typeface="Georgia" panose="02040502050405020303"/>
              </a:rPr>
              <a:t>from</a:t>
            </a:r>
          </a:p>
          <a:p>
            <a:pPr marL="12700">
              <a:lnSpc>
                <a:spcPct val="100000"/>
              </a:lnSpc>
              <a:spcBef>
                <a:spcPts val="5"/>
              </a:spcBef>
            </a:pPr>
            <a:r>
              <a:rPr sz="3200" spc="215" dirty="0">
                <a:latin typeface="Georgia" panose="02040502050405020303"/>
                <a:cs typeface="Georgia" panose="02040502050405020303"/>
              </a:rPr>
              <a:t>Basic</a:t>
            </a:r>
            <a:r>
              <a:rPr lang="en-US" altLang="en-US" sz="3200" spc="215" dirty="0">
                <a:latin typeface="Georgia" panose="02040502050405020303"/>
                <a:cs typeface="Georgia" panose="02040502050405020303"/>
              </a:rPr>
              <a:t> </a:t>
            </a:r>
            <a:r>
              <a:rPr sz="3200" spc="250" dirty="0">
                <a:latin typeface="Georgia" panose="02040502050405020303"/>
                <a:cs typeface="Georgia" panose="02040502050405020303"/>
              </a:rPr>
              <a:t>data </a:t>
            </a:r>
            <a:r>
              <a:rPr sz="3200" spc="204" dirty="0">
                <a:latin typeface="Georgia" panose="02040502050405020303"/>
                <a:cs typeface="Georgia" panose="02040502050405020303"/>
              </a:rPr>
              <a:t>manipulation,</a:t>
            </a:r>
            <a:r>
              <a:rPr sz="3200" spc="150" dirty="0">
                <a:latin typeface="Georgia" panose="02040502050405020303"/>
                <a:cs typeface="Georgia" panose="02040502050405020303"/>
              </a:rPr>
              <a:t> </a:t>
            </a:r>
            <a:r>
              <a:rPr sz="3200" spc="250" dirty="0">
                <a:latin typeface="Georgia" panose="02040502050405020303"/>
                <a:cs typeface="Georgia" panose="02040502050405020303"/>
              </a:rPr>
              <a:t>Preprocessing</a:t>
            </a:r>
            <a:r>
              <a:rPr sz="3200" spc="150" dirty="0">
                <a:latin typeface="Georgia" panose="02040502050405020303"/>
                <a:cs typeface="Georgia" panose="02040502050405020303"/>
              </a:rPr>
              <a:t> </a:t>
            </a:r>
            <a:r>
              <a:rPr sz="3200" spc="165" dirty="0">
                <a:latin typeface="Georgia" panose="02040502050405020303"/>
                <a:cs typeface="Georgia" panose="02040502050405020303"/>
              </a:rPr>
              <a:t>models,</a:t>
            </a:r>
            <a:endParaRPr sz="3200" dirty="0">
              <a:latin typeface="Georgia" panose="02040502050405020303"/>
              <a:cs typeface="Georgia" panose="02040502050405020303"/>
            </a:endParaRPr>
          </a:p>
          <a:p>
            <a:pPr marL="12700" marR="5080">
              <a:lnSpc>
                <a:spcPct val="100000"/>
              </a:lnSpc>
            </a:pPr>
            <a:r>
              <a:rPr sz="3200" spc="280" dirty="0">
                <a:latin typeface="Georgia" panose="02040502050405020303"/>
                <a:cs typeface="Georgia" panose="02040502050405020303"/>
              </a:rPr>
              <a:t>to</a:t>
            </a:r>
            <a:r>
              <a:rPr sz="3200" spc="175" dirty="0">
                <a:latin typeface="Georgia" panose="02040502050405020303"/>
                <a:cs typeface="Georgia" panose="02040502050405020303"/>
              </a:rPr>
              <a:t> </a:t>
            </a:r>
            <a:r>
              <a:rPr sz="3200" spc="180" dirty="0">
                <a:latin typeface="Georgia" panose="02040502050405020303"/>
                <a:cs typeface="Georgia" panose="02040502050405020303"/>
              </a:rPr>
              <a:t>Decision</a:t>
            </a:r>
            <a:r>
              <a:rPr sz="3200" spc="175" dirty="0">
                <a:latin typeface="Georgia" panose="02040502050405020303"/>
                <a:cs typeface="Georgia" panose="02040502050405020303"/>
              </a:rPr>
              <a:t> Tree </a:t>
            </a:r>
            <a:r>
              <a:rPr sz="3200" spc="190" dirty="0">
                <a:latin typeface="Georgia" panose="02040502050405020303"/>
                <a:cs typeface="Georgia" panose="02040502050405020303"/>
              </a:rPr>
              <a:t>model</a:t>
            </a:r>
            <a:r>
              <a:rPr sz="3200" spc="175" dirty="0">
                <a:latin typeface="Georgia" panose="02040502050405020303"/>
                <a:cs typeface="Georgia" panose="02040502050405020303"/>
              </a:rPr>
              <a:t> </a:t>
            </a:r>
            <a:r>
              <a:rPr sz="3200" dirty="0">
                <a:latin typeface="Georgia" panose="02040502050405020303"/>
                <a:cs typeface="Georgia" panose="02040502050405020303"/>
              </a:rPr>
              <a:t>,</a:t>
            </a:r>
            <a:r>
              <a:rPr sz="3200" spc="175" dirty="0">
                <a:latin typeface="Georgia" panose="02040502050405020303"/>
                <a:cs typeface="Georgia" panose="02040502050405020303"/>
              </a:rPr>
              <a:t> </a:t>
            </a:r>
            <a:r>
              <a:rPr sz="3200" spc="220" dirty="0">
                <a:latin typeface="Georgia" panose="02040502050405020303"/>
                <a:cs typeface="Georgia" panose="02040502050405020303"/>
              </a:rPr>
              <a:t>Logistic</a:t>
            </a:r>
            <a:r>
              <a:rPr sz="3200" spc="175" dirty="0">
                <a:latin typeface="Georgia" panose="02040502050405020303"/>
                <a:cs typeface="Georgia" panose="02040502050405020303"/>
              </a:rPr>
              <a:t> </a:t>
            </a:r>
            <a:r>
              <a:rPr sz="3200" spc="240" dirty="0">
                <a:latin typeface="Georgia" panose="02040502050405020303"/>
                <a:cs typeface="Georgia" panose="02040502050405020303"/>
              </a:rPr>
              <a:t>Regression</a:t>
            </a:r>
            <a:r>
              <a:rPr sz="3200" spc="175" dirty="0">
                <a:latin typeface="Georgia" panose="02040502050405020303"/>
                <a:cs typeface="Georgia" panose="02040502050405020303"/>
              </a:rPr>
              <a:t> </a:t>
            </a:r>
            <a:r>
              <a:rPr sz="3200" spc="130" dirty="0">
                <a:latin typeface="Georgia" panose="02040502050405020303"/>
                <a:cs typeface="Georgia" panose="02040502050405020303"/>
              </a:rPr>
              <a:t>Model, </a:t>
            </a:r>
            <a:r>
              <a:rPr sz="3200" spc="114" dirty="0">
                <a:latin typeface="Georgia" panose="02040502050405020303"/>
                <a:cs typeface="Georgia" panose="02040502050405020303"/>
              </a:rPr>
              <a:t>XGBoost</a:t>
            </a:r>
            <a:r>
              <a:rPr sz="3200" spc="150" dirty="0">
                <a:latin typeface="Georgia" panose="02040502050405020303"/>
                <a:cs typeface="Georgia" panose="02040502050405020303"/>
              </a:rPr>
              <a:t> </a:t>
            </a:r>
            <a:r>
              <a:rPr sz="3200" spc="254" dirty="0">
                <a:latin typeface="Georgia" panose="02040502050405020303"/>
                <a:cs typeface="Georgia" panose="02040502050405020303"/>
              </a:rPr>
              <a:t>among</a:t>
            </a:r>
            <a:r>
              <a:rPr sz="3200" spc="155" dirty="0">
                <a:latin typeface="Georgia" panose="02040502050405020303"/>
                <a:cs typeface="Georgia" panose="02040502050405020303"/>
              </a:rPr>
              <a:t> </a:t>
            </a:r>
            <a:r>
              <a:rPr sz="3200" spc="225" dirty="0">
                <a:latin typeface="Georgia" panose="02040502050405020303"/>
                <a:cs typeface="Georgia" panose="02040502050405020303"/>
              </a:rPr>
              <a:t>others</a:t>
            </a:r>
            <a:r>
              <a:rPr sz="3200" spc="225" dirty="0" smtClean="0">
                <a:latin typeface="Georgia" panose="02040502050405020303"/>
                <a:cs typeface="Georgia" panose="02040502050405020303"/>
              </a:rPr>
              <a:t>.</a:t>
            </a:r>
            <a:endParaRPr lang="en-US" sz="3200" dirty="0" smtClean="0">
              <a:latin typeface="Georgia" panose="02040502050405020303"/>
              <a:cs typeface="Georgia" panose="02040502050405020303"/>
            </a:endParaRPr>
          </a:p>
          <a:p>
            <a:pPr marL="12700" marR="5080">
              <a:lnSpc>
                <a:spcPct val="100000"/>
              </a:lnSpc>
            </a:pPr>
            <a:endParaRPr sz="3300" dirty="0">
              <a:latin typeface="Georgia" panose="02040502050405020303"/>
              <a:cs typeface="Georgia" panose="020405020504050203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764"/>
          </a:xfrm>
          <a:prstGeom prst="rect">
            <a:avLst/>
          </a:prstGeom>
        </p:spPr>
      </p:pic>
      <p:pic>
        <p:nvPicPr>
          <p:cNvPr id="3" name="object 3"/>
          <p:cNvPicPr/>
          <p:nvPr/>
        </p:nvPicPr>
        <p:blipFill>
          <a:blip r:embed="rId3" cstate="print"/>
          <a:stretch>
            <a:fillRect/>
          </a:stretch>
        </p:blipFill>
        <p:spPr>
          <a:xfrm>
            <a:off x="0" y="7219442"/>
            <a:ext cx="8638729" cy="3068320"/>
          </a:xfrm>
          <a:prstGeom prst="rect">
            <a:avLst/>
          </a:prstGeom>
        </p:spPr>
      </p:pic>
      <p:pic>
        <p:nvPicPr>
          <p:cNvPr id="4" name="object 4"/>
          <p:cNvPicPr/>
          <p:nvPr/>
        </p:nvPicPr>
        <p:blipFill>
          <a:blip r:embed="rId4" cstate="print"/>
          <a:stretch>
            <a:fillRect/>
          </a:stretch>
        </p:blipFill>
        <p:spPr>
          <a:xfrm>
            <a:off x="9135097" y="7219974"/>
            <a:ext cx="9152902" cy="3067024"/>
          </a:xfrm>
          <a:prstGeom prst="rect">
            <a:avLst/>
          </a:prstGeom>
        </p:spPr>
      </p:pic>
      <p:sp>
        <p:nvSpPr>
          <p:cNvPr id="5" name="object 5"/>
          <p:cNvSpPr txBox="1">
            <a:spLocks noGrp="1"/>
          </p:cNvSpPr>
          <p:nvPr>
            <p:ph type="title"/>
          </p:nvPr>
        </p:nvSpPr>
        <p:spPr>
          <a:xfrm>
            <a:off x="3206750" y="730250"/>
            <a:ext cx="3950335" cy="566420"/>
          </a:xfrm>
          <a:prstGeom prst="rect">
            <a:avLst/>
          </a:prstGeom>
        </p:spPr>
        <p:txBody>
          <a:bodyPr vert="horz" wrap="square" lIns="0" tIns="12700" rIns="0" bIns="0" rtlCol="0">
            <a:spAutoFit/>
          </a:bodyPr>
          <a:lstStyle/>
          <a:p>
            <a:pPr marL="12700">
              <a:lnSpc>
                <a:spcPct val="100000"/>
              </a:lnSpc>
              <a:spcBef>
                <a:spcPts val="100"/>
              </a:spcBef>
            </a:pPr>
            <a:r>
              <a:rPr sz="3600" b="1" spc="185" dirty="0">
                <a:solidFill>
                  <a:srgbClr val="000000"/>
                </a:solidFill>
              </a:rPr>
              <a:t>Tools</a:t>
            </a:r>
            <a:r>
              <a:rPr sz="3600" b="1" spc="135" dirty="0">
                <a:solidFill>
                  <a:srgbClr val="000000"/>
                </a:solidFill>
              </a:rPr>
              <a:t> </a:t>
            </a:r>
            <a:r>
              <a:rPr sz="3600" b="1" spc="140" dirty="0">
                <a:solidFill>
                  <a:srgbClr val="000000"/>
                </a:solidFill>
              </a:rPr>
              <a:t>used</a:t>
            </a:r>
            <a:r>
              <a:rPr sz="3600" spc="140" dirty="0">
                <a:solidFill>
                  <a:srgbClr val="000000"/>
                </a:solidFill>
              </a:rPr>
              <a:t>:</a:t>
            </a:r>
            <a:endParaRPr sz="3600"/>
          </a:p>
        </p:txBody>
      </p:sp>
      <p:sp>
        <p:nvSpPr>
          <p:cNvPr id="6" name="object 6"/>
          <p:cNvSpPr txBox="1"/>
          <p:nvPr/>
        </p:nvSpPr>
        <p:spPr>
          <a:xfrm>
            <a:off x="1716405" y="1461770"/>
            <a:ext cx="14598015" cy="5591810"/>
          </a:xfrm>
          <a:prstGeom prst="rect">
            <a:avLst/>
          </a:prstGeom>
        </p:spPr>
        <p:txBody>
          <a:bodyPr vert="horz" wrap="square" lIns="0" tIns="15875" rIns="0" bIns="0" rtlCol="0">
            <a:noAutofit/>
          </a:bodyPr>
          <a:lstStyle/>
          <a:p>
            <a:pPr marL="584200" indent="-571500">
              <a:lnSpc>
                <a:spcPct val="100000"/>
              </a:lnSpc>
              <a:spcBef>
                <a:spcPts val="125"/>
              </a:spcBef>
              <a:buFont typeface="Wingdings" panose="05000000000000000000" charset="0"/>
              <a:buChar char="Ø"/>
              <a:tabLst>
                <a:tab pos="361315" algn="l"/>
              </a:tabLst>
            </a:pPr>
            <a:r>
              <a:rPr sz="3200" spc="285" dirty="0">
                <a:latin typeface="Georgia" panose="02040502050405020303"/>
                <a:cs typeface="Georgia" panose="02040502050405020303"/>
              </a:rPr>
              <a:t>Python</a:t>
            </a:r>
            <a:r>
              <a:rPr sz="3200" spc="145" dirty="0">
                <a:latin typeface="Georgia" panose="02040502050405020303"/>
                <a:cs typeface="Georgia" panose="02040502050405020303"/>
              </a:rPr>
              <a:t> </a:t>
            </a:r>
            <a:r>
              <a:rPr sz="3200" spc="250" dirty="0">
                <a:latin typeface="Georgia" panose="02040502050405020303"/>
                <a:cs typeface="Georgia" panose="02040502050405020303"/>
              </a:rPr>
              <a:t>libraries</a:t>
            </a:r>
            <a:endParaRPr sz="3200" dirty="0">
              <a:latin typeface="Georgia" panose="02040502050405020303"/>
              <a:cs typeface="Georgia" panose="02040502050405020303"/>
            </a:endParaRPr>
          </a:p>
          <a:p>
            <a:pPr marL="571500" indent="-571500">
              <a:lnSpc>
                <a:spcPct val="100000"/>
              </a:lnSpc>
              <a:spcBef>
                <a:spcPts val="275"/>
              </a:spcBef>
              <a:buFont typeface="Wingdings" panose="05000000000000000000" charset="0"/>
              <a:buChar char="Ø"/>
            </a:pPr>
            <a:endParaRPr sz="3200" dirty="0">
              <a:latin typeface="Georgia" panose="02040502050405020303"/>
              <a:cs typeface="Georgia" panose="02040502050405020303"/>
            </a:endParaRPr>
          </a:p>
          <a:p>
            <a:pPr marL="584200" marR="5080" indent="-571500">
              <a:lnSpc>
                <a:spcPct val="101000"/>
              </a:lnSpc>
              <a:buFont typeface="Wingdings" panose="05000000000000000000" charset="0"/>
              <a:buChar char="Ø"/>
              <a:tabLst>
                <a:tab pos="527050" algn="l"/>
                <a:tab pos="2853055" algn="l"/>
                <a:tab pos="5269865" algn="l"/>
                <a:tab pos="7270750" algn="l"/>
                <a:tab pos="9739630" algn="l"/>
                <a:tab pos="11071225" algn="l"/>
                <a:tab pos="12804140" algn="l"/>
              </a:tabLst>
            </a:pPr>
            <a:r>
              <a:rPr sz="3200" spc="270" dirty="0">
                <a:latin typeface="Georgia" panose="02040502050405020303"/>
                <a:cs typeface="Georgia" panose="02040502050405020303"/>
              </a:rPr>
              <a:t>Machine</a:t>
            </a:r>
            <a:r>
              <a:rPr sz="3200" dirty="0">
                <a:latin typeface="Georgia" panose="02040502050405020303"/>
                <a:cs typeface="Georgia" panose="02040502050405020303"/>
              </a:rPr>
              <a:t>	</a:t>
            </a:r>
            <a:r>
              <a:rPr sz="3200" spc="245" dirty="0">
                <a:latin typeface="Georgia" panose="02040502050405020303"/>
                <a:cs typeface="Georgia" panose="02040502050405020303"/>
              </a:rPr>
              <a:t>Learning</a:t>
            </a:r>
            <a:r>
              <a:rPr sz="3200" dirty="0">
                <a:latin typeface="Georgia" panose="02040502050405020303"/>
                <a:cs typeface="Georgia" panose="02040502050405020303"/>
              </a:rPr>
              <a:t>	</a:t>
            </a:r>
            <a:r>
              <a:rPr sz="3200" spc="245" dirty="0">
                <a:latin typeface="Georgia" panose="02040502050405020303"/>
                <a:cs typeface="Georgia" panose="02040502050405020303"/>
              </a:rPr>
              <a:t>Models</a:t>
            </a:r>
            <a:r>
              <a:rPr sz="3200" dirty="0">
                <a:latin typeface="Georgia" panose="02040502050405020303"/>
                <a:cs typeface="Georgia" panose="02040502050405020303"/>
              </a:rPr>
              <a:t>	</a:t>
            </a:r>
            <a:r>
              <a:rPr sz="3200" spc="175" dirty="0">
                <a:latin typeface="Georgia" panose="02040502050405020303"/>
                <a:cs typeface="Georgia" panose="02040502050405020303"/>
              </a:rPr>
              <a:t>(Decision</a:t>
            </a:r>
            <a:r>
              <a:rPr sz="3200" dirty="0">
                <a:latin typeface="Georgia" panose="02040502050405020303"/>
                <a:cs typeface="Georgia" panose="02040502050405020303"/>
              </a:rPr>
              <a:t>	</a:t>
            </a:r>
            <a:r>
              <a:rPr sz="3200" spc="185" dirty="0">
                <a:latin typeface="Georgia" panose="02040502050405020303"/>
                <a:cs typeface="Georgia" panose="02040502050405020303"/>
              </a:rPr>
              <a:t>Tree</a:t>
            </a:r>
            <a:r>
              <a:rPr sz="3200" dirty="0">
                <a:latin typeface="Georgia" panose="02040502050405020303"/>
                <a:cs typeface="Georgia" panose="02040502050405020303"/>
              </a:rPr>
              <a:t>	</a:t>
            </a:r>
            <a:r>
              <a:rPr sz="3200" spc="229" dirty="0">
                <a:latin typeface="Georgia" panose="02040502050405020303"/>
                <a:cs typeface="Georgia" panose="02040502050405020303"/>
              </a:rPr>
              <a:t>model</a:t>
            </a:r>
            <a:r>
              <a:rPr sz="3200" dirty="0">
                <a:latin typeface="Georgia" panose="02040502050405020303"/>
                <a:cs typeface="Georgia" panose="02040502050405020303"/>
              </a:rPr>
              <a:t>	</a:t>
            </a:r>
            <a:r>
              <a:rPr sz="3200" spc="-130" dirty="0">
                <a:latin typeface="Georgia" panose="02040502050405020303"/>
                <a:cs typeface="Georgia" panose="02040502050405020303"/>
              </a:rPr>
              <a:t>, </a:t>
            </a:r>
            <a:r>
              <a:rPr sz="3200" spc="250" dirty="0">
                <a:latin typeface="Georgia" panose="02040502050405020303"/>
                <a:cs typeface="Georgia" panose="02040502050405020303"/>
              </a:rPr>
              <a:t>Logistic</a:t>
            </a:r>
            <a:r>
              <a:rPr sz="3200" spc="170" dirty="0">
                <a:latin typeface="Georgia" panose="02040502050405020303"/>
                <a:cs typeface="Georgia" panose="02040502050405020303"/>
              </a:rPr>
              <a:t> </a:t>
            </a:r>
            <a:r>
              <a:rPr sz="3200" spc="285" dirty="0">
                <a:latin typeface="Georgia" panose="02040502050405020303"/>
                <a:cs typeface="Georgia" panose="02040502050405020303"/>
              </a:rPr>
              <a:t>Regression</a:t>
            </a:r>
            <a:r>
              <a:rPr sz="3200" spc="175" dirty="0">
                <a:latin typeface="Georgia" panose="02040502050405020303"/>
                <a:cs typeface="Georgia" panose="02040502050405020303"/>
              </a:rPr>
              <a:t> </a:t>
            </a:r>
            <a:r>
              <a:rPr sz="3200" spc="165" dirty="0">
                <a:latin typeface="Georgia" panose="02040502050405020303"/>
                <a:cs typeface="Georgia" panose="02040502050405020303"/>
              </a:rPr>
              <a:t>Model,</a:t>
            </a:r>
            <a:r>
              <a:rPr sz="3200" spc="180" dirty="0">
                <a:latin typeface="Georgia" panose="02040502050405020303"/>
                <a:cs typeface="Georgia" panose="02040502050405020303"/>
              </a:rPr>
              <a:t> </a:t>
            </a:r>
            <a:r>
              <a:rPr sz="3200" spc="155" dirty="0">
                <a:latin typeface="Georgia" panose="02040502050405020303"/>
                <a:cs typeface="Georgia" panose="02040502050405020303"/>
              </a:rPr>
              <a:t>XGBoost</a:t>
            </a:r>
            <a:r>
              <a:rPr sz="3200" spc="170" dirty="0">
                <a:latin typeface="Georgia" panose="02040502050405020303"/>
                <a:cs typeface="Georgia" panose="02040502050405020303"/>
              </a:rPr>
              <a:t> </a:t>
            </a:r>
            <a:r>
              <a:rPr sz="3200" spc="305" dirty="0">
                <a:latin typeface="Georgia" panose="02040502050405020303"/>
                <a:cs typeface="Georgia" panose="02040502050405020303"/>
              </a:rPr>
              <a:t>among</a:t>
            </a:r>
            <a:r>
              <a:rPr sz="3200" spc="175" dirty="0">
                <a:latin typeface="Georgia" panose="02040502050405020303"/>
                <a:cs typeface="Georgia" panose="02040502050405020303"/>
              </a:rPr>
              <a:t> </a:t>
            </a:r>
            <a:r>
              <a:rPr sz="3200" spc="220" dirty="0">
                <a:latin typeface="Georgia" panose="02040502050405020303"/>
                <a:cs typeface="Georgia" panose="02040502050405020303"/>
              </a:rPr>
              <a:t>others.)</a:t>
            </a:r>
            <a:endParaRPr sz="3200" dirty="0">
              <a:latin typeface="Georgia" panose="02040502050405020303"/>
              <a:cs typeface="Georgia" panose="02040502050405020303"/>
            </a:endParaRPr>
          </a:p>
          <a:p>
            <a:pPr marL="571500" indent="-571500">
              <a:lnSpc>
                <a:spcPct val="100000"/>
              </a:lnSpc>
              <a:spcBef>
                <a:spcPts val="250"/>
              </a:spcBef>
              <a:buFont typeface="Wingdings" panose="05000000000000000000" charset="0"/>
              <a:buChar char="Ø"/>
            </a:pPr>
            <a:endParaRPr sz="3200" dirty="0">
              <a:latin typeface="Georgia" panose="02040502050405020303"/>
              <a:cs typeface="Georgia" panose="02040502050405020303"/>
            </a:endParaRPr>
          </a:p>
          <a:p>
            <a:pPr marL="584200" indent="-571500">
              <a:lnSpc>
                <a:spcPct val="100000"/>
              </a:lnSpc>
              <a:buFont typeface="Wingdings" panose="05000000000000000000" charset="0"/>
              <a:buChar char="Ø"/>
              <a:tabLst>
                <a:tab pos="361315" algn="l"/>
              </a:tabLst>
            </a:pPr>
            <a:r>
              <a:rPr sz="3200" spc="245" dirty="0">
                <a:latin typeface="Georgia" panose="02040502050405020303"/>
                <a:cs typeface="Georgia" panose="02040502050405020303"/>
              </a:rPr>
              <a:t>Flask</a:t>
            </a:r>
          </a:p>
          <a:p>
            <a:pPr marL="584200" indent="-571500">
              <a:lnSpc>
                <a:spcPct val="100000"/>
              </a:lnSpc>
              <a:buFont typeface="Wingdings" panose="05000000000000000000" charset="0"/>
              <a:buChar char="Ø"/>
              <a:tabLst>
                <a:tab pos="361315" algn="l"/>
              </a:tabLst>
            </a:pPr>
            <a:endParaRPr sz="3200" spc="245" dirty="0">
              <a:latin typeface="Georgia" panose="02040502050405020303"/>
              <a:cs typeface="Georgia" panose="02040502050405020303"/>
            </a:endParaRPr>
          </a:p>
          <a:p>
            <a:pPr marL="584200" indent="-571500">
              <a:lnSpc>
                <a:spcPct val="100000"/>
              </a:lnSpc>
              <a:buFont typeface="Wingdings" panose="05000000000000000000" charset="0"/>
              <a:buChar char="Ø"/>
              <a:tabLst>
                <a:tab pos="361315" algn="l"/>
              </a:tabLst>
            </a:pPr>
            <a:r>
              <a:rPr lang="en-US" altLang="" sz="3200" dirty="0">
                <a:latin typeface="Georgia" panose="02040502050405020303"/>
                <a:cs typeface="Georgia" panose="02040502050405020303"/>
              </a:rPr>
              <a:t>YOLO</a:t>
            </a:r>
            <a:endParaRPr sz="3200" dirty="0">
              <a:latin typeface="Georgia" panose="02040502050405020303"/>
              <a:cs typeface="Georgia" panose="02040502050405020303"/>
            </a:endParaRPr>
          </a:p>
          <a:p>
            <a:pPr marL="571500" indent="-571500">
              <a:lnSpc>
                <a:spcPct val="100000"/>
              </a:lnSpc>
              <a:spcBef>
                <a:spcPts val="320"/>
              </a:spcBef>
              <a:buFont typeface="Wingdings" panose="05000000000000000000" charset="0"/>
              <a:buChar char="Ø"/>
            </a:pPr>
            <a:endParaRPr sz="3200" dirty="0">
              <a:latin typeface="Georgia" panose="02040502050405020303"/>
              <a:cs typeface="Georgia" panose="02040502050405020303"/>
            </a:endParaRPr>
          </a:p>
          <a:p>
            <a:pPr marL="584200" indent="-571500">
              <a:lnSpc>
                <a:spcPct val="100000"/>
              </a:lnSpc>
              <a:spcBef>
                <a:spcPts val="5"/>
              </a:spcBef>
              <a:buFont typeface="Wingdings" panose="05000000000000000000" charset="0"/>
              <a:buChar char="Ø"/>
              <a:tabLst>
                <a:tab pos="361315" algn="l"/>
              </a:tabLst>
            </a:pPr>
            <a:r>
              <a:rPr lang="en-US" altLang="" sz="3200" dirty="0">
                <a:latin typeface="Georgia" panose="02040502050405020303"/>
                <a:cs typeface="Georgia" panose="02040502050405020303"/>
              </a:rPr>
              <a:t>Heroku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764"/>
          </a:xfrm>
          <a:prstGeom prst="rect">
            <a:avLst/>
          </a:prstGeom>
        </p:spPr>
      </p:pic>
      <p:grpSp>
        <p:nvGrpSpPr>
          <p:cNvPr id="3" name="object 3"/>
          <p:cNvGrpSpPr/>
          <p:nvPr/>
        </p:nvGrpSpPr>
        <p:grpSpPr>
          <a:xfrm>
            <a:off x="11866245" y="0"/>
            <a:ext cx="6421755" cy="10288270"/>
            <a:chOff x="11276634" y="0"/>
            <a:chExt cx="7011670" cy="10288270"/>
          </a:xfrm>
        </p:grpSpPr>
        <p:pic>
          <p:nvPicPr>
            <p:cNvPr id="4" name="object 4"/>
            <p:cNvPicPr/>
            <p:nvPr/>
          </p:nvPicPr>
          <p:blipFill>
            <a:blip r:embed="rId3" cstate="print"/>
            <a:stretch>
              <a:fillRect/>
            </a:stretch>
          </p:blipFill>
          <p:spPr>
            <a:xfrm>
              <a:off x="11276634" y="0"/>
              <a:ext cx="7010400" cy="10287762"/>
            </a:xfrm>
            <a:prstGeom prst="rect">
              <a:avLst/>
            </a:prstGeom>
          </p:spPr>
        </p:pic>
        <p:sp>
          <p:nvSpPr>
            <p:cNvPr id="5" name="object 5"/>
            <p:cNvSpPr/>
            <p:nvPr/>
          </p:nvSpPr>
          <p:spPr>
            <a:xfrm>
              <a:off x="13345719" y="228"/>
              <a:ext cx="4942840" cy="1030605"/>
            </a:xfrm>
            <a:custGeom>
              <a:avLst/>
              <a:gdLst/>
              <a:ahLst/>
              <a:cxnLst/>
              <a:rect l="l" t="t" r="r" b="b"/>
              <a:pathLst>
                <a:path w="4942840" h="1030605">
                  <a:moveTo>
                    <a:pt x="4165600" y="936536"/>
                  </a:moveTo>
                  <a:lnTo>
                    <a:pt x="3611524" y="936536"/>
                  </a:lnTo>
                  <a:lnTo>
                    <a:pt x="3597211" y="936536"/>
                  </a:lnTo>
                  <a:lnTo>
                    <a:pt x="3557168" y="936536"/>
                  </a:lnTo>
                  <a:lnTo>
                    <a:pt x="3533965" y="939076"/>
                  </a:lnTo>
                  <a:lnTo>
                    <a:pt x="3487864" y="941616"/>
                  </a:lnTo>
                  <a:lnTo>
                    <a:pt x="3453701" y="944156"/>
                  </a:lnTo>
                  <a:lnTo>
                    <a:pt x="3419818" y="947966"/>
                  </a:lnTo>
                  <a:lnTo>
                    <a:pt x="3385375" y="950506"/>
                  </a:lnTo>
                  <a:lnTo>
                    <a:pt x="3349561" y="950506"/>
                  </a:lnTo>
                  <a:lnTo>
                    <a:pt x="3333839" y="953046"/>
                  </a:lnTo>
                  <a:lnTo>
                    <a:pt x="3303778" y="953046"/>
                  </a:lnTo>
                  <a:lnTo>
                    <a:pt x="3288474" y="955586"/>
                  </a:lnTo>
                  <a:lnTo>
                    <a:pt x="3276054" y="956856"/>
                  </a:lnTo>
                  <a:lnTo>
                    <a:pt x="3262058" y="958126"/>
                  </a:lnTo>
                  <a:lnTo>
                    <a:pt x="3247402" y="958126"/>
                  </a:lnTo>
                  <a:lnTo>
                    <a:pt x="3232975" y="955586"/>
                  </a:lnTo>
                  <a:lnTo>
                    <a:pt x="3211385" y="960666"/>
                  </a:lnTo>
                  <a:lnTo>
                    <a:pt x="3169335" y="961936"/>
                  </a:lnTo>
                  <a:lnTo>
                    <a:pt x="3126232" y="964476"/>
                  </a:lnTo>
                  <a:lnTo>
                    <a:pt x="3081807" y="964476"/>
                  </a:lnTo>
                  <a:lnTo>
                    <a:pt x="3035744" y="959396"/>
                  </a:lnTo>
                  <a:lnTo>
                    <a:pt x="2996234" y="963206"/>
                  </a:lnTo>
                  <a:lnTo>
                    <a:pt x="2955950" y="964476"/>
                  </a:lnTo>
                  <a:lnTo>
                    <a:pt x="2915399" y="961936"/>
                  </a:lnTo>
                  <a:lnTo>
                    <a:pt x="2820581" y="950506"/>
                  </a:lnTo>
                  <a:lnTo>
                    <a:pt x="2809595" y="949236"/>
                  </a:lnTo>
                  <a:lnTo>
                    <a:pt x="2776118" y="947966"/>
                  </a:lnTo>
                  <a:lnTo>
                    <a:pt x="2741993" y="947966"/>
                  </a:lnTo>
                  <a:lnTo>
                    <a:pt x="2730639" y="949236"/>
                  </a:lnTo>
                  <a:lnTo>
                    <a:pt x="2719184" y="949236"/>
                  </a:lnTo>
                  <a:lnTo>
                    <a:pt x="2707614" y="950506"/>
                  </a:lnTo>
                  <a:lnTo>
                    <a:pt x="2695892" y="950506"/>
                  </a:lnTo>
                  <a:lnTo>
                    <a:pt x="2678417" y="949236"/>
                  </a:lnTo>
                  <a:lnTo>
                    <a:pt x="2645359" y="944156"/>
                  </a:lnTo>
                  <a:lnTo>
                    <a:pt x="2627439" y="942886"/>
                  </a:lnTo>
                  <a:lnTo>
                    <a:pt x="2578544" y="940346"/>
                  </a:lnTo>
                  <a:lnTo>
                    <a:pt x="2554567" y="940346"/>
                  </a:lnTo>
                  <a:lnTo>
                    <a:pt x="2528760" y="939076"/>
                  </a:lnTo>
                  <a:lnTo>
                    <a:pt x="2500680" y="936536"/>
                  </a:lnTo>
                  <a:lnTo>
                    <a:pt x="2469832" y="932726"/>
                  </a:lnTo>
                  <a:lnTo>
                    <a:pt x="2450401" y="927646"/>
                  </a:lnTo>
                  <a:lnTo>
                    <a:pt x="2348687" y="909866"/>
                  </a:lnTo>
                  <a:lnTo>
                    <a:pt x="2298903" y="898436"/>
                  </a:lnTo>
                  <a:lnTo>
                    <a:pt x="2249386" y="883196"/>
                  </a:lnTo>
                  <a:lnTo>
                    <a:pt x="2199830" y="866686"/>
                  </a:lnTo>
                  <a:lnTo>
                    <a:pt x="2179028" y="861606"/>
                  </a:lnTo>
                  <a:lnTo>
                    <a:pt x="2157831" y="855256"/>
                  </a:lnTo>
                  <a:lnTo>
                    <a:pt x="2136394" y="850176"/>
                  </a:lnTo>
                  <a:lnTo>
                    <a:pt x="2114867" y="843826"/>
                  </a:lnTo>
                  <a:lnTo>
                    <a:pt x="2044928" y="826046"/>
                  </a:lnTo>
                  <a:lnTo>
                    <a:pt x="1974405" y="806996"/>
                  </a:lnTo>
                  <a:lnTo>
                    <a:pt x="1876869" y="775246"/>
                  </a:lnTo>
                  <a:lnTo>
                    <a:pt x="1833105" y="763816"/>
                  </a:lnTo>
                  <a:lnTo>
                    <a:pt x="1792287" y="754926"/>
                  </a:lnTo>
                  <a:lnTo>
                    <a:pt x="1742363" y="742226"/>
                  </a:lnTo>
                  <a:lnTo>
                    <a:pt x="1693392" y="728256"/>
                  </a:lnTo>
                  <a:lnTo>
                    <a:pt x="1645399" y="711746"/>
                  </a:lnTo>
                  <a:lnTo>
                    <a:pt x="1598371" y="692696"/>
                  </a:lnTo>
                  <a:lnTo>
                    <a:pt x="1552295" y="672376"/>
                  </a:lnTo>
                  <a:lnTo>
                    <a:pt x="1507172" y="650786"/>
                  </a:lnTo>
                  <a:lnTo>
                    <a:pt x="1490535" y="641896"/>
                  </a:lnTo>
                  <a:lnTo>
                    <a:pt x="1457528" y="625386"/>
                  </a:lnTo>
                  <a:lnTo>
                    <a:pt x="1440878" y="617766"/>
                  </a:lnTo>
                  <a:lnTo>
                    <a:pt x="1404112" y="598716"/>
                  </a:lnTo>
                  <a:lnTo>
                    <a:pt x="1367320" y="583476"/>
                  </a:lnTo>
                  <a:lnTo>
                    <a:pt x="1330756" y="570776"/>
                  </a:lnTo>
                  <a:lnTo>
                    <a:pt x="1294701" y="559346"/>
                  </a:lnTo>
                  <a:lnTo>
                    <a:pt x="1273073" y="552996"/>
                  </a:lnTo>
                  <a:lnTo>
                    <a:pt x="1251165" y="545376"/>
                  </a:lnTo>
                  <a:lnTo>
                    <a:pt x="1230325" y="536486"/>
                  </a:lnTo>
                  <a:lnTo>
                    <a:pt x="1211897" y="527596"/>
                  </a:lnTo>
                  <a:lnTo>
                    <a:pt x="1175308" y="507276"/>
                  </a:lnTo>
                  <a:lnTo>
                    <a:pt x="1137780" y="489496"/>
                  </a:lnTo>
                  <a:lnTo>
                    <a:pt x="1100797" y="470446"/>
                  </a:lnTo>
                  <a:lnTo>
                    <a:pt x="1065847" y="453936"/>
                  </a:lnTo>
                  <a:lnTo>
                    <a:pt x="1025334" y="436156"/>
                  </a:lnTo>
                  <a:lnTo>
                    <a:pt x="985050" y="417106"/>
                  </a:lnTo>
                  <a:lnTo>
                    <a:pt x="945197" y="395516"/>
                  </a:lnTo>
                  <a:lnTo>
                    <a:pt x="905954" y="372656"/>
                  </a:lnTo>
                  <a:lnTo>
                    <a:pt x="902398" y="366306"/>
                  </a:lnTo>
                  <a:lnTo>
                    <a:pt x="856449" y="347256"/>
                  </a:lnTo>
                  <a:lnTo>
                    <a:pt x="810958" y="326936"/>
                  </a:lnTo>
                  <a:lnTo>
                    <a:pt x="765962" y="305346"/>
                  </a:lnTo>
                  <a:lnTo>
                    <a:pt x="677379" y="259626"/>
                  </a:lnTo>
                  <a:lnTo>
                    <a:pt x="548068" y="183426"/>
                  </a:lnTo>
                  <a:lnTo>
                    <a:pt x="521208" y="168186"/>
                  </a:lnTo>
                  <a:lnTo>
                    <a:pt x="466293" y="135166"/>
                  </a:lnTo>
                  <a:lnTo>
                    <a:pt x="439356" y="118656"/>
                  </a:lnTo>
                  <a:lnTo>
                    <a:pt x="403161" y="104686"/>
                  </a:lnTo>
                  <a:lnTo>
                    <a:pt x="337718" y="71666"/>
                  </a:lnTo>
                  <a:lnTo>
                    <a:pt x="285673" y="42456"/>
                  </a:lnTo>
                  <a:lnTo>
                    <a:pt x="265912" y="29756"/>
                  </a:lnTo>
                  <a:lnTo>
                    <a:pt x="245059" y="18326"/>
                  </a:lnTo>
                  <a:lnTo>
                    <a:pt x="222694" y="8166"/>
                  </a:lnTo>
                  <a:lnTo>
                    <a:pt x="198691" y="546"/>
                  </a:lnTo>
                  <a:lnTo>
                    <a:pt x="0" y="546"/>
                  </a:lnTo>
                  <a:lnTo>
                    <a:pt x="3187" y="1816"/>
                  </a:lnTo>
                  <a:lnTo>
                    <a:pt x="32308" y="11976"/>
                  </a:lnTo>
                  <a:lnTo>
                    <a:pt x="61036" y="24676"/>
                  </a:lnTo>
                  <a:lnTo>
                    <a:pt x="88709" y="37376"/>
                  </a:lnTo>
                  <a:lnTo>
                    <a:pt x="115468" y="51346"/>
                  </a:lnTo>
                  <a:lnTo>
                    <a:pt x="142290" y="61506"/>
                  </a:lnTo>
                  <a:lnTo>
                    <a:pt x="168427" y="70396"/>
                  </a:lnTo>
                  <a:lnTo>
                    <a:pt x="193103" y="79286"/>
                  </a:lnTo>
                  <a:lnTo>
                    <a:pt x="212598" y="93256"/>
                  </a:lnTo>
                  <a:lnTo>
                    <a:pt x="232308" y="104686"/>
                  </a:lnTo>
                  <a:lnTo>
                    <a:pt x="252425" y="114846"/>
                  </a:lnTo>
                  <a:lnTo>
                    <a:pt x="273113" y="122466"/>
                  </a:lnTo>
                  <a:lnTo>
                    <a:pt x="306209" y="138976"/>
                  </a:lnTo>
                  <a:lnTo>
                    <a:pt x="339318" y="158026"/>
                  </a:lnTo>
                  <a:lnTo>
                    <a:pt x="373519" y="177076"/>
                  </a:lnTo>
                  <a:lnTo>
                    <a:pt x="409892" y="192316"/>
                  </a:lnTo>
                  <a:lnTo>
                    <a:pt x="437095" y="207556"/>
                  </a:lnTo>
                  <a:lnTo>
                    <a:pt x="492099" y="240576"/>
                  </a:lnTo>
                  <a:lnTo>
                    <a:pt x="519366" y="255816"/>
                  </a:lnTo>
                  <a:lnTo>
                    <a:pt x="561771" y="282486"/>
                  </a:lnTo>
                  <a:lnTo>
                    <a:pt x="604761" y="307886"/>
                  </a:lnTo>
                  <a:lnTo>
                    <a:pt x="692378" y="356146"/>
                  </a:lnTo>
                  <a:lnTo>
                    <a:pt x="736968" y="379006"/>
                  </a:lnTo>
                  <a:lnTo>
                    <a:pt x="782053" y="400596"/>
                  </a:lnTo>
                  <a:lnTo>
                    <a:pt x="827595" y="420916"/>
                  </a:lnTo>
                  <a:lnTo>
                    <a:pt x="873569" y="439966"/>
                  </a:lnTo>
                  <a:lnTo>
                    <a:pt x="912812" y="462826"/>
                  </a:lnTo>
                  <a:lnTo>
                    <a:pt x="952652" y="484416"/>
                  </a:lnTo>
                  <a:lnTo>
                    <a:pt x="992898" y="503466"/>
                  </a:lnTo>
                  <a:lnTo>
                    <a:pt x="1033335" y="521246"/>
                  </a:lnTo>
                  <a:lnTo>
                    <a:pt x="1070775" y="536486"/>
                  </a:lnTo>
                  <a:lnTo>
                    <a:pt x="1107528" y="554266"/>
                  </a:lnTo>
                  <a:lnTo>
                    <a:pt x="1179512" y="594906"/>
                  </a:lnTo>
                  <a:lnTo>
                    <a:pt x="1225410" y="611416"/>
                  </a:lnTo>
                  <a:lnTo>
                    <a:pt x="1268158" y="622846"/>
                  </a:lnTo>
                  <a:lnTo>
                    <a:pt x="1303782" y="633006"/>
                  </a:lnTo>
                  <a:lnTo>
                    <a:pt x="1339507" y="645706"/>
                  </a:lnTo>
                  <a:lnTo>
                    <a:pt x="1373746" y="660946"/>
                  </a:lnTo>
                  <a:lnTo>
                    <a:pt x="1404937" y="678726"/>
                  </a:lnTo>
                  <a:lnTo>
                    <a:pt x="1421282" y="686346"/>
                  </a:lnTo>
                  <a:lnTo>
                    <a:pt x="1454746" y="702856"/>
                  </a:lnTo>
                  <a:lnTo>
                    <a:pt x="1471866" y="711746"/>
                  </a:lnTo>
                  <a:lnTo>
                    <a:pt x="1516964" y="733336"/>
                  </a:lnTo>
                  <a:lnTo>
                    <a:pt x="1563662" y="754926"/>
                  </a:lnTo>
                  <a:lnTo>
                    <a:pt x="1611884" y="775246"/>
                  </a:lnTo>
                  <a:lnTo>
                    <a:pt x="1661553" y="793026"/>
                  </a:lnTo>
                  <a:lnTo>
                    <a:pt x="1712569" y="806996"/>
                  </a:lnTo>
                  <a:lnTo>
                    <a:pt x="1764855" y="818426"/>
                  </a:lnTo>
                  <a:lnTo>
                    <a:pt x="1805673" y="826046"/>
                  </a:lnTo>
                  <a:lnTo>
                    <a:pt x="1848612" y="836206"/>
                  </a:lnTo>
                  <a:lnTo>
                    <a:pt x="1894522" y="848906"/>
                  </a:lnTo>
                  <a:lnTo>
                    <a:pt x="1981377" y="878116"/>
                  </a:lnTo>
                  <a:lnTo>
                    <a:pt x="2088959" y="908596"/>
                  </a:lnTo>
                  <a:lnTo>
                    <a:pt x="2130704" y="918756"/>
                  </a:lnTo>
                  <a:lnTo>
                    <a:pt x="2150884" y="922566"/>
                  </a:lnTo>
                  <a:lnTo>
                    <a:pt x="2170239" y="923836"/>
                  </a:lnTo>
                  <a:lnTo>
                    <a:pt x="2220417" y="941616"/>
                  </a:lnTo>
                  <a:lnTo>
                    <a:pt x="2272106" y="956856"/>
                  </a:lnTo>
                  <a:lnTo>
                    <a:pt x="2324697" y="968286"/>
                  </a:lnTo>
                  <a:lnTo>
                    <a:pt x="2377592" y="978446"/>
                  </a:lnTo>
                  <a:lnTo>
                    <a:pt x="2430208" y="987336"/>
                  </a:lnTo>
                  <a:lnTo>
                    <a:pt x="2448877" y="992416"/>
                  </a:lnTo>
                  <a:lnTo>
                    <a:pt x="2482748" y="998766"/>
                  </a:lnTo>
                  <a:lnTo>
                    <a:pt x="2513888" y="1002576"/>
                  </a:lnTo>
                  <a:lnTo>
                    <a:pt x="2542057" y="1003846"/>
                  </a:lnTo>
                  <a:lnTo>
                    <a:pt x="2566987" y="1002576"/>
                  </a:lnTo>
                  <a:lnTo>
                    <a:pt x="2616644" y="1005116"/>
                  </a:lnTo>
                  <a:lnTo>
                    <a:pt x="2634119" y="1007656"/>
                  </a:lnTo>
                  <a:lnTo>
                    <a:pt x="2666873" y="1011466"/>
                  </a:lnTo>
                  <a:lnTo>
                    <a:pt x="2684335" y="1014006"/>
                  </a:lnTo>
                  <a:lnTo>
                    <a:pt x="2696680" y="1014006"/>
                  </a:lnTo>
                  <a:lnTo>
                    <a:pt x="2722422" y="1016546"/>
                  </a:lnTo>
                  <a:lnTo>
                    <a:pt x="2764637" y="1016546"/>
                  </a:lnTo>
                  <a:lnTo>
                    <a:pt x="2794952" y="1017816"/>
                  </a:lnTo>
                  <a:lnTo>
                    <a:pt x="2825953" y="1020356"/>
                  </a:lnTo>
                  <a:lnTo>
                    <a:pt x="2857817" y="1024166"/>
                  </a:lnTo>
                  <a:lnTo>
                    <a:pt x="2900934" y="1030516"/>
                  </a:lnTo>
                  <a:lnTo>
                    <a:pt x="2991802" y="1030516"/>
                  </a:lnTo>
                  <a:lnTo>
                    <a:pt x="3027743" y="1026706"/>
                  </a:lnTo>
                  <a:lnTo>
                    <a:pt x="3072333" y="1029246"/>
                  </a:lnTo>
                  <a:lnTo>
                    <a:pt x="3117050" y="1030516"/>
                  </a:lnTo>
                  <a:lnTo>
                    <a:pt x="3204146" y="1027976"/>
                  </a:lnTo>
                  <a:lnTo>
                    <a:pt x="3211131" y="1026706"/>
                  </a:lnTo>
                  <a:lnTo>
                    <a:pt x="3225101" y="1024166"/>
                  </a:lnTo>
                  <a:lnTo>
                    <a:pt x="3251695" y="1021626"/>
                  </a:lnTo>
                  <a:lnTo>
                    <a:pt x="3266160" y="1021626"/>
                  </a:lnTo>
                  <a:lnTo>
                    <a:pt x="3280473" y="1024166"/>
                  </a:lnTo>
                  <a:lnTo>
                    <a:pt x="3296234" y="1021626"/>
                  </a:lnTo>
                  <a:lnTo>
                    <a:pt x="3326701" y="1021626"/>
                  </a:lnTo>
                  <a:lnTo>
                    <a:pt x="3342449" y="1019086"/>
                  </a:lnTo>
                  <a:lnTo>
                    <a:pt x="3378098" y="1019086"/>
                  </a:lnTo>
                  <a:lnTo>
                    <a:pt x="3446195" y="1014006"/>
                  </a:lnTo>
                  <a:lnTo>
                    <a:pt x="3480625" y="1010196"/>
                  </a:lnTo>
                  <a:lnTo>
                    <a:pt x="3503282" y="1008926"/>
                  </a:lnTo>
                  <a:lnTo>
                    <a:pt x="3525761" y="1006386"/>
                  </a:lnTo>
                  <a:lnTo>
                    <a:pt x="3547834" y="1002576"/>
                  </a:lnTo>
                  <a:lnTo>
                    <a:pt x="3569271" y="997496"/>
                  </a:lnTo>
                  <a:lnTo>
                    <a:pt x="3605098" y="997496"/>
                  </a:lnTo>
                  <a:lnTo>
                    <a:pt x="3618928" y="1001306"/>
                  </a:lnTo>
                  <a:lnTo>
                    <a:pt x="3664267" y="997496"/>
                  </a:lnTo>
                  <a:lnTo>
                    <a:pt x="3682987" y="997496"/>
                  </a:lnTo>
                  <a:lnTo>
                    <a:pt x="3701631" y="993686"/>
                  </a:lnTo>
                  <a:lnTo>
                    <a:pt x="3719042" y="988606"/>
                  </a:lnTo>
                  <a:lnTo>
                    <a:pt x="3734117" y="980986"/>
                  </a:lnTo>
                  <a:lnTo>
                    <a:pt x="3765842" y="973366"/>
                  </a:lnTo>
                  <a:lnTo>
                    <a:pt x="3781945" y="970826"/>
                  </a:lnTo>
                  <a:lnTo>
                    <a:pt x="3798125" y="967016"/>
                  </a:lnTo>
                  <a:lnTo>
                    <a:pt x="3824097" y="964476"/>
                  </a:lnTo>
                  <a:lnTo>
                    <a:pt x="3837711" y="961936"/>
                  </a:lnTo>
                  <a:lnTo>
                    <a:pt x="3850068" y="960666"/>
                  </a:lnTo>
                  <a:lnTo>
                    <a:pt x="3867429" y="958126"/>
                  </a:lnTo>
                  <a:lnTo>
                    <a:pt x="3887089" y="955586"/>
                  </a:lnTo>
                  <a:lnTo>
                    <a:pt x="3938689" y="955586"/>
                  </a:lnTo>
                  <a:lnTo>
                    <a:pt x="3951541" y="958126"/>
                  </a:lnTo>
                  <a:lnTo>
                    <a:pt x="3964406" y="959396"/>
                  </a:lnTo>
                  <a:lnTo>
                    <a:pt x="3976687" y="958126"/>
                  </a:lnTo>
                  <a:lnTo>
                    <a:pt x="4008336" y="958126"/>
                  </a:lnTo>
                  <a:lnTo>
                    <a:pt x="4016311" y="959396"/>
                  </a:lnTo>
                  <a:lnTo>
                    <a:pt x="4061993" y="961936"/>
                  </a:lnTo>
                  <a:lnTo>
                    <a:pt x="4084066" y="958126"/>
                  </a:lnTo>
                  <a:lnTo>
                    <a:pt x="4098798" y="955586"/>
                  </a:lnTo>
                  <a:lnTo>
                    <a:pt x="4106151" y="954316"/>
                  </a:lnTo>
                  <a:lnTo>
                    <a:pt x="4165600" y="936536"/>
                  </a:lnTo>
                  <a:close/>
                </a:path>
                <a:path w="4942840" h="1030605">
                  <a:moveTo>
                    <a:pt x="4942268" y="536486"/>
                  </a:moveTo>
                  <a:lnTo>
                    <a:pt x="4910696" y="555536"/>
                  </a:lnTo>
                  <a:lnTo>
                    <a:pt x="4888344" y="572046"/>
                  </a:lnTo>
                  <a:lnTo>
                    <a:pt x="4868100" y="588556"/>
                  </a:lnTo>
                  <a:lnTo>
                    <a:pt x="4859528" y="594906"/>
                  </a:lnTo>
                  <a:lnTo>
                    <a:pt x="4851679" y="601256"/>
                  </a:lnTo>
                  <a:lnTo>
                    <a:pt x="4843945" y="608876"/>
                  </a:lnTo>
                  <a:lnTo>
                    <a:pt x="4835715" y="613956"/>
                  </a:lnTo>
                  <a:lnTo>
                    <a:pt x="4795837" y="644436"/>
                  </a:lnTo>
                  <a:lnTo>
                    <a:pt x="4757864" y="668566"/>
                  </a:lnTo>
                  <a:lnTo>
                    <a:pt x="4749990" y="673646"/>
                  </a:lnTo>
                  <a:lnTo>
                    <a:pt x="4741900" y="678726"/>
                  </a:lnTo>
                  <a:lnTo>
                    <a:pt x="4735322" y="682536"/>
                  </a:lnTo>
                  <a:lnTo>
                    <a:pt x="4729416" y="688886"/>
                  </a:lnTo>
                  <a:lnTo>
                    <a:pt x="4723320" y="696506"/>
                  </a:lnTo>
                  <a:lnTo>
                    <a:pt x="4706175" y="707936"/>
                  </a:lnTo>
                  <a:lnTo>
                    <a:pt x="4690262" y="719366"/>
                  </a:lnTo>
                  <a:lnTo>
                    <a:pt x="4675403" y="730796"/>
                  </a:lnTo>
                  <a:lnTo>
                    <a:pt x="4661471" y="740956"/>
                  </a:lnTo>
                  <a:lnTo>
                    <a:pt x="4636821" y="748576"/>
                  </a:lnTo>
                  <a:lnTo>
                    <a:pt x="4612767" y="757466"/>
                  </a:lnTo>
                  <a:lnTo>
                    <a:pt x="4589678" y="765086"/>
                  </a:lnTo>
                  <a:lnTo>
                    <a:pt x="4567872" y="771436"/>
                  </a:lnTo>
                  <a:lnTo>
                    <a:pt x="4552683" y="775246"/>
                  </a:lnTo>
                  <a:lnTo>
                    <a:pt x="4537938" y="781596"/>
                  </a:lnTo>
                  <a:lnTo>
                    <a:pt x="4523054" y="786676"/>
                  </a:lnTo>
                  <a:lnTo>
                    <a:pt x="4507420" y="790486"/>
                  </a:lnTo>
                  <a:lnTo>
                    <a:pt x="4494898" y="796836"/>
                  </a:lnTo>
                  <a:lnTo>
                    <a:pt x="4483316" y="801916"/>
                  </a:lnTo>
                  <a:lnTo>
                    <a:pt x="4472800" y="805726"/>
                  </a:lnTo>
                  <a:lnTo>
                    <a:pt x="4463478" y="809536"/>
                  </a:lnTo>
                  <a:lnTo>
                    <a:pt x="4443006" y="814616"/>
                  </a:lnTo>
                  <a:lnTo>
                    <a:pt x="4403649" y="819696"/>
                  </a:lnTo>
                  <a:lnTo>
                    <a:pt x="4383595" y="823506"/>
                  </a:lnTo>
                  <a:lnTo>
                    <a:pt x="4327842" y="831126"/>
                  </a:lnTo>
                  <a:lnTo>
                    <a:pt x="4301274" y="836206"/>
                  </a:lnTo>
                  <a:lnTo>
                    <a:pt x="4277042" y="846366"/>
                  </a:lnTo>
                  <a:lnTo>
                    <a:pt x="4257891" y="851446"/>
                  </a:lnTo>
                  <a:lnTo>
                    <a:pt x="4239946" y="857796"/>
                  </a:lnTo>
                  <a:lnTo>
                    <a:pt x="4222559" y="864146"/>
                  </a:lnTo>
                  <a:lnTo>
                    <a:pt x="4205033" y="873036"/>
                  </a:lnTo>
                  <a:lnTo>
                    <a:pt x="4166501" y="888276"/>
                  </a:lnTo>
                  <a:lnTo>
                    <a:pt x="4126890" y="898436"/>
                  </a:lnTo>
                  <a:lnTo>
                    <a:pt x="4086720" y="903516"/>
                  </a:lnTo>
                  <a:lnTo>
                    <a:pt x="4046537" y="902246"/>
                  </a:lnTo>
                  <a:lnTo>
                    <a:pt x="4023334" y="902246"/>
                  </a:lnTo>
                  <a:lnTo>
                    <a:pt x="4010710" y="900976"/>
                  </a:lnTo>
                  <a:lnTo>
                    <a:pt x="4003802" y="899706"/>
                  </a:lnTo>
                  <a:lnTo>
                    <a:pt x="3996880" y="898436"/>
                  </a:lnTo>
                  <a:lnTo>
                    <a:pt x="3985056" y="899706"/>
                  </a:lnTo>
                  <a:lnTo>
                    <a:pt x="3973106" y="899706"/>
                  </a:lnTo>
                  <a:lnTo>
                    <a:pt x="3960634" y="898436"/>
                  </a:lnTo>
                  <a:lnTo>
                    <a:pt x="3947223" y="895896"/>
                  </a:lnTo>
                  <a:lnTo>
                    <a:pt x="3928414" y="895896"/>
                  </a:lnTo>
                  <a:lnTo>
                    <a:pt x="3889718" y="900976"/>
                  </a:lnTo>
                  <a:lnTo>
                    <a:pt x="3870896" y="900976"/>
                  </a:lnTo>
                  <a:lnTo>
                    <a:pt x="3833736" y="904786"/>
                  </a:lnTo>
                  <a:lnTo>
                    <a:pt x="3819080" y="907326"/>
                  </a:lnTo>
                  <a:lnTo>
                    <a:pt x="3799992" y="907326"/>
                  </a:lnTo>
                  <a:lnTo>
                    <a:pt x="3762705" y="914946"/>
                  </a:lnTo>
                  <a:lnTo>
                    <a:pt x="3745674" y="918756"/>
                  </a:lnTo>
                  <a:lnTo>
                    <a:pt x="3729583" y="921296"/>
                  </a:lnTo>
                  <a:lnTo>
                    <a:pt x="3681539" y="932726"/>
                  </a:lnTo>
                  <a:lnTo>
                    <a:pt x="3635438" y="935266"/>
                  </a:lnTo>
                  <a:lnTo>
                    <a:pt x="4169765" y="935266"/>
                  </a:lnTo>
                  <a:lnTo>
                    <a:pt x="4190555" y="928916"/>
                  </a:lnTo>
                  <a:lnTo>
                    <a:pt x="4209224" y="922566"/>
                  </a:lnTo>
                  <a:lnTo>
                    <a:pt x="4226331" y="916216"/>
                  </a:lnTo>
                  <a:lnTo>
                    <a:pt x="4243552" y="908596"/>
                  </a:lnTo>
                  <a:lnTo>
                    <a:pt x="4258767" y="903516"/>
                  </a:lnTo>
                  <a:lnTo>
                    <a:pt x="4311650" y="890816"/>
                  </a:lnTo>
                  <a:lnTo>
                    <a:pt x="4363402" y="884466"/>
                  </a:lnTo>
                  <a:lnTo>
                    <a:pt x="4430827" y="876846"/>
                  </a:lnTo>
                  <a:lnTo>
                    <a:pt x="4451921" y="871766"/>
                  </a:lnTo>
                  <a:lnTo>
                    <a:pt x="4466285" y="867956"/>
                  </a:lnTo>
                  <a:lnTo>
                    <a:pt x="4479061" y="864146"/>
                  </a:lnTo>
                  <a:lnTo>
                    <a:pt x="4491952" y="859066"/>
                  </a:lnTo>
                  <a:lnTo>
                    <a:pt x="4506658" y="855256"/>
                  </a:lnTo>
                  <a:lnTo>
                    <a:pt x="4532033" y="845096"/>
                  </a:lnTo>
                  <a:lnTo>
                    <a:pt x="4545520" y="842556"/>
                  </a:lnTo>
                  <a:lnTo>
                    <a:pt x="4560633" y="840016"/>
                  </a:lnTo>
                  <a:lnTo>
                    <a:pt x="4612411" y="824776"/>
                  </a:lnTo>
                  <a:lnTo>
                    <a:pt x="4665789" y="801916"/>
                  </a:lnTo>
                  <a:lnTo>
                    <a:pt x="4701057" y="781596"/>
                  </a:lnTo>
                  <a:lnTo>
                    <a:pt x="4734115" y="753656"/>
                  </a:lnTo>
                  <a:lnTo>
                    <a:pt x="4741837" y="749846"/>
                  </a:lnTo>
                  <a:lnTo>
                    <a:pt x="4748136" y="744766"/>
                  </a:lnTo>
                  <a:lnTo>
                    <a:pt x="4753749" y="739686"/>
                  </a:lnTo>
                  <a:lnTo>
                    <a:pt x="4759388" y="730796"/>
                  </a:lnTo>
                  <a:lnTo>
                    <a:pt x="4765040" y="728256"/>
                  </a:lnTo>
                  <a:lnTo>
                    <a:pt x="4778248" y="720636"/>
                  </a:lnTo>
                  <a:lnTo>
                    <a:pt x="4783899" y="716826"/>
                  </a:lnTo>
                  <a:lnTo>
                    <a:pt x="4797412" y="707936"/>
                  </a:lnTo>
                  <a:lnTo>
                    <a:pt x="4811585" y="696506"/>
                  </a:lnTo>
                  <a:lnTo>
                    <a:pt x="4825771" y="686346"/>
                  </a:lnTo>
                  <a:lnTo>
                    <a:pt x="4839271" y="676186"/>
                  </a:lnTo>
                  <a:lnTo>
                    <a:pt x="4847920" y="671106"/>
                  </a:lnTo>
                  <a:lnTo>
                    <a:pt x="4855807" y="663486"/>
                  </a:lnTo>
                  <a:lnTo>
                    <a:pt x="4863516" y="655866"/>
                  </a:lnTo>
                  <a:lnTo>
                    <a:pt x="4892027" y="633006"/>
                  </a:lnTo>
                  <a:lnTo>
                    <a:pt x="4914633" y="617766"/>
                  </a:lnTo>
                  <a:lnTo>
                    <a:pt x="4940084" y="602526"/>
                  </a:lnTo>
                  <a:lnTo>
                    <a:pt x="4942268" y="601256"/>
                  </a:lnTo>
                  <a:lnTo>
                    <a:pt x="4942268" y="536486"/>
                  </a:lnTo>
                  <a:close/>
                </a:path>
                <a:path w="4942840" h="1030605">
                  <a:moveTo>
                    <a:pt x="4942268" y="250190"/>
                  </a:moveTo>
                  <a:lnTo>
                    <a:pt x="4902111" y="266700"/>
                  </a:lnTo>
                  <a:lnTo>
                    <a:pt x="4864684" y="284480"/>
                  </a:lnTo>
                  <a:lnTo>
                    <a:pt x="4830000" y="306070"/>
                  </a:lnTo>
                  <a:lnTo>
                    <a:pt x="4818608" y="317500"/>
                  </a:lnTo>
                  <a:lnTo>
                    <a:pt x="4806620" y="327660"/>
                  </a:lnTo>
                  <a:lnTo>
                    <a:pt x="4794809" y="337820"/>
                  </a:lnTo>
                  <a:lnTo>
                    <a:pt x="4783899" y="349250"/>
                  </a:lnTo>
                  <a:lnTo>
                    <a:pt x="4751184" y="375920"/>
                  </a:lnTo>
                  <a:lnTo>
                    <a:pt x="4719980" y="405130"/>
                  </a:lnTo>
                  <a:lnTo>
                    <a:pt x="4690122" y="435610"/>
                  </a:lnTo>
                  <a:lnTo>
                    <a:pt x="4661471" y="468630"/>
                  </a:lnTo>
                  <a:lnTo>
                    <a:pt x="4634547" y="502920"/>
                  </a:lnTo>
                  <a:lnTo>
                    <a:pt x="4624768" y="514350"/>
                  </a:lnTo>
                  <a:lnTo>
                    <a:pt x="4589107" y="557530"/>
                  </a:lnTo>
                  <a:lnTo>
                    <a:pt x="4547044" y="599440"/>
                  </a:lnTo>
                  <a:lnTo>
                    <a:pt x="4498314" y="627380"/>
                  </a:lnTo>
                  <a:lnTo>
                    <a:pt x="4460557" y="642620"/>
                  </a:lnTo>
                  <a:lnTo>
                    <a:pt x="4447400" y="648970"/>
                  </a:lnTo>
                  <a:lnTo>
                    <a:pt x="4434751" y="652780"/>
                  </a:lnTo>
                  <a:lnTo>
                    <a:pt x="4422241" y="657860"/>
                  </a:lnTo>
                  <a:lnTo>
                    <a:pt x="4409503" y="664210"/>
                  </a:lnTo>
                  <a:lnTo>
                    <a:pt x="4385195" y="675640"/>
                  </a:lnTo>
                  <a:lnTo>
                    <a:pt x="4357814" y="684530"/>
                  </a:lnTo>
                  <a:lnTo>
                    <a:pt x="4329100" y="690880"/>
                  </a:lnTo>
                  <a:lnTo>
                    <a:pt x="4288561" y="698500"/>
                  </a:lnTo>
                  <a:lnTo>
                    <a:pt x="4263580" y="706120"/>
                  </a:lnTo>
                  <a:lnTo>
                    <a:pt x="4239984" y="711200"/>
                  </a:lnTo>
                  <a:lnTo>
                    <a:pt x="4215308" y="718820"/>
                  </a:lnTo>
                  <a:lnTo>
                    <a:pt x="4203509" y="721360"/>
                  </a:lnTo>
                  <a:lnTo>
                    <a:pt x="4189653" y="727710"/>
                  </a:lnTo>
                  <a:lnTo>
                    <a:pt x="4175480" y="732790"/>
                  </a:lnTo>
                  <a:lnTo>
                    <a:pt x="4161828" y="735330"/>
                  </a:lnTo>
                  <a:lnTo>
                    <a:pt x="4125506" y="739140"/>
                  </a:lnTo>
                  <a:lnTo>
                    <a:pt x="4101007" y="742950"/>
                  </a:lnTo>
                  <a:lnTo>
                    <a:pt x="4077728" y="749300"/>
                  </a:lnTo>
                  <a:lnTo>
                    <a:pt x="4057332" y="758190"/>
                  </a:lnTo>
                  <a:lnTo>
                    <a:pt x="4046626" y="760730"/>
                  </a:lnTo>
                  <a:lnTo>
                    <a:pt x="4036860" y="763270"/>
                  </a:lnTo>
                  <a:lnTo>
                    <a:pt x="4018470" y="773430"/>
                  </a:lnTo>
                  <a:lnTo>
                    <a:pt x="4006024" y="781050"/>
                  </a:lnTo>
                  <a:lnTo>
                    <a:pt x="3995089" y="786130"/>
                  </a:lnTo>
                  <a:lnTo>
                    <a:pt x="3984701" y="789940"/>
                  </a:lnTo>
                  <a:lnTo>
                    <a:pt x="3973893" y="791210"/>
                  </a:lnTo>
                  <a:lnTo>
                    <a:pt x="3957523" y="793750"/>
                  </a:lnTo>
                  <a:lnTo>
                    <a:pt x="3922941" y="796290"/>
                  </a:lnTo>
                  <a:lnTo>
                    <a:pt x="3906202" y="798830"/>
                  </a:lnTo>
                  <a:lnTo>
                    <a:pt x="3883926" y="801370"/>
                  </a:lnTo>
                  <a:lnTo>
                    <a:pt x="3861917" y="806450"/>
                  </a:lnTo>
                  <a:lnTo>
                    <a:pt x="3839375" y="812800"/>
                  </a:lnTo>
                  <a:lnTo>
                    <a:pt x="3815524" y="820420"/>
                  </a:lnTo>
                  <a:lnTo>
                    <a:pt x="3791115" y="825500"/>
                  </a:lnTo>
                  <a:lnTo>
                    <a:pt x="3767874" y="826770"/>
                  </a:lnTo>
                  <a:lnTo>
                    <a:pt x="3756177" y="825500"/>
                  </a:lnTo>
                  <a:lnTo>
                    <a:pt x="3744480" y="824230"/>
                  </a:lnTo>
                  <a:lnTo>
                    <a:pt x="3719639" y="821690"/>
                  </a:lnTo>
                  <a:lnTo>
                    <a:pt x="3710368" y="817880"/>
                  </a:lnTo>
                  <a:lnTo>
                    <a:pt x="3703891" y="821690"/>
                  </a:lnTo>
                  <a:lnTo>
                    <a:pt x="3700970" y="816610"/>
                  </a:lnTo>
                  <a:lnTo>
                    <a:pt x="3668699" y="812800"/>
                  </a:lnTo>
                  <a:lnTo>
                    <a:pt x="3637318" y="811530"/>
                  </a:lnTo>
                  <a:lnTo>
                    <a:pt x="3606076" y="812800"/>
                  </a:lnTo>
                  <a:lnTo>
                    <a:pt x="3574224" y="817880"/>
                  </a:lnTo>
                  <a:lnTo>
                    <a:pt x="3561880" y="819150"/>
                  </a:lnTo>
                  <a:lnTo>
                    <a:pt x="3534765" y="822960"/>
                  </a:lnTo>
                  <a:lnTo>
                    <a:pt x="3522408" y="824230"/>
                  </a:lnTo>
                  <a:lnTo>
                    <a:pt x="3497961" y="824230"/>
                  </a:lnTo>
                  <a:lnTo>
                    <a:pt x="3485413" y="821690"/>
                  </a:lnTo>
                  <a:lnTo>
                    <a:pt x="3473513" y="821690"/>
                  </a:lnTo>
                  <a:lnTo>
                    <a:pt x="3465131" y="820420"/>
                  </a:lnTo>
                  <a:lnTo>
                    <a:pt x="3446805" y="819150"/>
                  </a:lnTo>
                  <a:lnTo>
                    <a:pt x="3438842" y="817880"/>
                  </a:lnTo>
                  <a:lnTo>
                    <a:pt x="3414611" y="816610"/>
                  </a:lnTo>
                  <a:lnTo>
                    <a:pt x="3392728" y="819150"/>
                  </a:lnTo>
                  <a:lnTo>
                    <a:pt x="3373399" y="822960"/>
                  </a:lnTo>
                  <a:lnTo>
                    <a:pt x="3356800" y="826770"/>
                  </a:lnTo>
                  <a:lnTo>
                    <a:pt x="3345573" y="828040"/>
                  </a:lnTo>
                  <a:lnTo>
                    <a:pt x="3335642" y="830580"/>
                  </a:lnTo>
                  <a:lnTo>
                    <a:pt x="3326930" y="831850"/>
                  </a:lnTo>
                  <a:lnTo>
                    <a:pt x="3319335" y="831850"/>
                  </a:lnTo>
                  <a:lnTo>
                    <a:pt x="3289071" y="834390"/>
                  </a:lnTo>
                  <a:lnTo>
                    <a:pt x="3273920" y="834390"/>
                  </a:lnTo>
                  <a:lnTo>
                    <a:pt x="3258121" y="836930"/>
                  </a:lnTo>
                  <a:lnTo>
                    <a:pt x="3235134" y="836930"/>
                  </a:lnTo>
                  <a:lnTo>
                    <a:pt x="3137128" y="847090"/>
                  </a:lnTo>
                  <a:lnTo>
                    <a:pt x="3114230" y="848360"/>
                  </a:lnTo>
                  <a:lnTo>
                    <a:pt x="3065056" y="852170"/>
                  </a:lnTo>
                  <a:lnTo>
                    <a:pt x="3018904" y="850900"/>
                  </a:lnTo>
                  <a:lnTo>
                    <a:pt x="2975597" y="847090"/>
                  </a:lnTo>
                  <a:lnTo>
                    <a:pt x="2959316" y="844550"/>
                  </a:lnTo>
                  <a:lnTo>
                    <a:pt x="2934906" y="840740"/>
                  </a:lnTo>
                  <a:lnTo>
                    <a:pt x="2880639" y="840740"/>
                  </a:lnTo>
                  <a:lnTo>
                    <a:pt x="2864294" y="843280"/>
                  </a:lnTo>
                  <a:lnTo>
                    <a:pt x="2852801" y="844550"/>
                  </a:lnTo>
                  <a:lnTo>
                    <a:pt x="2840774" y="844550"/>
                  </a:lnTo>
                  <a:lnTo>
                    <a:pt x="2738628" y="825500"/>
                  </a:lnTo>
                  <a:lnTo>
                    <a:pt x="2667063" y="807720"/>
                  </a:lnTo>
                  <a:lnTo>
                    <a:pt x="2615844" y="792480"/>
                  </a:lnTo>
                  <a:lnTo>
                    <a:pt x="2562466" y="774700"/>
                  </a:lnTo>
                  <a:lnTo>
                    <a:pt x="2509926" y="753110"/>
                  </a:lnTo>
                  <a:lnTo>
                    <a:pt x="2461196" y="727710"/>
                  </a:lnTo>
                  <a:lnTo>
                    <a:pt x="2443924" y="721360"/>
                  </a:lnTo>
                  <a:lnTo>
                    <a:pt x="2425547" y="715010"/>
                  </a:lnTo>
                  <a:lnTo>
                    <a:pt x="2407691" y="709930"/>
                  </a:lnTo>
                  <a:lnTo>
                    <a:pt x="2391981" y="704850"/>
                  </a:lnTo>
                  <a:lnTo>
                    <a:pt x="2350605" y="693420"/>
                  </a:lnTo>
                  <a:lnTo>
                    <a:pt x="2313495" y="679450"/>
                  </a:lnTo>
                  <a:lnTo>
                    <a:pt x="2279713" y="664210"/>
                  </a:lnTo>
                  <a:lnTo>
                    <a:pt x="2262098" y="659130"/>
                  </a:lnTo>
                  <a:lnTo>
                    <a:pt x="2213711" y="646430"/>
                  </a:lnTo>
                  <a:lnTo>
                    <a:pt x="2172081" y="627380"/>
                  </a:lnTo>
                  <a:lnTo>
                    <a:pt x="2149411" y="617220"/>
                  </a:lnTo>
                  <a:lnTo>
                    <a:pt x="2099030" y="594360"/>
                  </a:lnTo>
                  <a:lnTo>
                    <a:pt x="2044255" y="574040"/>
                  </a:lnTo>
                  <a:lnTo>
                    <a:pt x="2009546" y="563880"/>
                  </a:lnTo>
                  <a:lnTo>
                    <a:pt x="1975866" y="548640"/>
                  </a:lnTo>
                  <a:lnTo>
                    <a:pt x="1943823" y="532130"/>
                  </a:lnTo>
                  <a:lnTo>
                    <a:pt x="1913953" y="514350"/>
                  </a:lnTo>
                  <a:lnTo>
                    <a:pt x="1898269" y="505460"/>
                  </a:lnTo>
                  <a:lnTo>
                    <a:pt x="1884133" y="497840"/>
                  </a:lnTo>
                  <a:lnTo>
                    <a:pt x="1870684" y="490220"/>
                  </a:lnTo>
                  <a:lnTo>
                    <a:pt x="1857057" y="485140"/>
                  </a:lnTo>
                  <a:lnTo>
                    <a:pt x="1821014" y="463550"/>
                  </a:lnTo>
                  <a:lnTo>
                    <a:pt x="1785848" y="443230"/>
                  </a:lnTo>
                  <a:lnTo>
                    <a:pt x="1752447" y="422910"/>
                  </a:lnTo>
                  <a:lnTo>
                    <a:pt x="1597736" y="331470"/>
                  </a:lnTo>
                  <a:lnTo>
                    <a:pt x="1555254" y="307340"/>
                  </a:lnTo>
                  <a:lnTo>
                    <a:pt x="1511871" y="284480"/>
                  </a:lnTo>
                  <a:lnTo>
                    <a:pt x="1467421" y="261620"/>
                  </a:lnTo>
                  <a:lnTo>
                    <a:pt x="1421688" y="241300"/>
                  </a:lnTo>
                  <a:lnTo>
                    <a:pt x="1374508" y="222250"/>
                  </a:lnTo>
                  <a:lnTo>
                    <a:pt x="1325689" y="204470"/>
                  </a:lnTo>
                  <a:lnTo>
                    <a:pt x="1276832" y="190500"/>
                  </a:lnTo>
                  <a:lnTo>
                    <a:pt x="1250289" y="185420"/>
                  </a:lnTo>
                  <a:lnTo>
                    <a:pt x="1222057" y="177800"/>
                  </a:lnTo>
                  <a:lnTo>
                    <a:pt x="1152131" y="160020"/>
                  </a:lnTo>
                  <a:lnTo>
                    <a:pt x="1068806" y="139700"/>
                  </a:lnTo>
                  <a:lnTo>
                    <a:pt x="1028382" y="132080"/>
                  </a:lnTo>
                  <a:lnTo>
                    <a:pt x="970000" y="121920"/>
                  </a:lnTo>
                  <a:lnTo>
                    <a:pt x="940015" y="115570"/>
                  </a:lnTo>
                  <a:lnTo>
                    <a:pt x="909510" y="106680"/>
                  </a:lnTo>
                  <a:lnTo>
                    <a:pt x="866673" y="100330"/>
                  </a:lnTo>
                  <a:lnTo>
                    <a:pt x="825931" y="90170"/>
                  </a:lnTo>
                  <a:lnTo>
                    <a:pt x="786130" y="74930"/>
                  </a:lnTo>
                  <a:lnTo>
                    <a:pt x="722058" y="48260"/>
                  </a:lnTo>
                  <a:lnTo>
                    <a:pt x="698652" y="39370"/>
                  </a:lnTo>
                  <a:lnTo>
                    <a:pt x="675932" y="30480"/>
                  </a:lnTo>
                  <a:lnTo>
                    <a:pt x="653986" y="24130"/>
                  </a:lnTo>
                  <a:lnTo>
                    <a:pt x="597458" y="0"/>
                  </a:lnTo>
                  <a:lnTo>
                    <a:pt x="517715" y="0"/>
                  </a:lnTo>
                  <a:lnTo>
                    <a:pt x="534454" y="7620"/>
                  </a:lnTo>
                  <a:lnTo>
                    <a:pt x="581939" y="26670"/>
                  </a:lnTo>
                  <a:lnTo>
                    <a:pt x="605726" y="36830"/>
                  </a:lnTo>
                  <a:lnTo>
                    <a:pt x="627722" y="43180"/>
                  </a:lnTo>
                  <a:lnTo>
                    <a:pt x="673544" y="60960"/>
                  </a:lnTo>
                  <a:lnTo>
                    <a:pt x="697166" y="71120"/>
                  </a:lnTo>
                  <a:lnTo>
                    <a:pt x="738746" y="87630"/>
                  </a:lnTo>
                  <a:lnTo>
                    <a:pt x="782002" y="102870"/>
                  </a:lnTo>
                  <a:lnTo>
                    <a:pt x="826223" y="114300"/>
                  </a:lnTo>
                  <a:lnTo>
                    <a:pt x="870648" y="121920"/>
                  </a:lnTo>
                  <a:lnTo>
                    <a:pt x="960094" y="140970"/>
                  </a:lnTo>
                  <a:lnTo>
                    <a:pt x="989520" y="148590"/>
                  </a:lnTo>
                  <a:lnTo>
                    <a:pt x="1029881" y="154940"/>
                  </a:lnTo>
                  <a:lnTo>
                    <a:pt x="1111453" y="172720"/>
                  </a:lnTo>
                  <a:lnTo>
                    <a:pt x="1151445" y="180340"/>
                  </a:lnTo>
                  <a:lnTo>
                    <a:pt x="1202867" y="193040"/>
                  </a:lnTo>
                  <a:lnTo>
                    <a:pt x="1253185" y="208280"/>
                  </a:lnTo>
                  <a:lnTo>
                    <a:pt x="1323670" y="233680"/>
                  </a:lnTo>
                  <a:lnTo>
                    <a:pt x="1368107" y="251460"/>
                  </a:lnTo>
                  <a:lnTo>
                    <a:pt x="1411643" y="271780"/>
                  </a:lnTo>
                  <a:lnTo>
                    <a:pt x="1496720" y="314960"/>
                  </a:lnTo>
                  <a:lnTo>
                    <a:pt x="1580197" y="363220"/>
                  </a:lnTo>
                  <a:lnTo>
                    <a:pt x="1663382" y="414020"/>
                  </a:lnTo>
                  <a:lnTo>
                    <a:pt x="1699818" y="435610"/>
                  </a:lnTo>
                  <a:lnTo>
                    <a:pt x="1735328" y="455930"/>
                  </a:lnTo>
                  <a:lnTo>
                    <a:pt x="1769618" y="477520"/>
                  </a:lnTo>
                  <a:lnTo>
                    <a:pt x="1802320" y="500380"/>
                  </a:lnTo>
                  <a:lnTo>
                    <a:pt x="1817497" y="508000"/>
                  </a:lnTo>
                  <a:lnTo>
                    <a:pt x="1844040" y="523240"/>
                  </a:lnTo>
                  <a:lnTo>
                    <a:pt x="1859216" y="530860"/>
                  </a:lnTo>
                  <a:lnTo>
                    <a:pt x="1894903" y="552450"/>
                  </a:lnTo>
                  <a:lnTo>
                    <a:pt x="1929612" y="571500"/>
                  </a:lnTo>
                  <a:lnTo>
                    <a:pt x="1965121" y="588010"/>
                  </a:lnTo>
                  <a:lnTo>
                    <a:pt x="2003234" y="598170"/>
                  </a:lnTo>
                  <a:lnTo>
                    <a:pt x="2027364" y="603250"/>
                  </a:lnTo>
                  <a:lnTo>
                    <a:pt x="2050161" y="612140"/>
                  </a:lnTo>
                  <a:lnTo>
                    <a:pt x="2098230" y="638810"/>
                  </a:lnTo>
                  <a:lnTo>
                    <a:pt x="2143087" y="659130"/>
                  </a:lnTo>
                  <a:lnTo>
                    <a:pt x="2202624" y="680720"/>
                  </a:lnTo>
                  <a:lnTo>
                    <a:pt x="2217623" y="683260"/>
                  </a:lnTo>
                  <a:lnTo>
                    <a:pt x="2233193" y="687070"/>
                  </a:lnTo>
                  <a:lnTo>
                    <a:pt x="2247544" y="690880"/>
                  </a:lnTo>
                  <a:lnTo>
                    <a:pt x="2258885" y="695960"/>
                  </a:lnTo>
                  <a:lnTo>
                    <a:pt x="2279104" y="707390"/>
                  </a:lnTo>
                  <a:lnTo>
                    <a:pt x="2300516" y="715010"/>
                  </a:lnTo>
                  <a:lnTo>
                    <a:pt x="2323973" y="722630"/>
                  </a:lnTo>
                  <a:lnTo>
                    <a:pt x="2350325" y="730250"/>
                  </a:lnTo>
                  <a:lnTo>
                    <a:pt x="2366238" y="734060"/>
                  </a:lnTo>
                  <a:lnTo>
                    <a:pt x="2383701" y="737870"/>
                  </a:lnTo>
                  <a:lnTo>
                    <a:pt x="2401011" y="742950"/>
                  </a:lnTo>
                  <a:lnTo>
                    <a:pt x="2416492" y="746760"/>
                  </a:lnTo>
                  <a:lnTo>
                    <a:pt x="2459647" y="768350"/>
                  </a:lnTo>
                  <a:lnTo>
                    <a:pt x="2503716" y="787400"/>
                  </a:lnTo>
                  <a:lnTo>
                    <a:pt x="2547747" y="803910"/>
                  </a:lnTo>
                  <a:lnTo>
                    <a:pt x="2590749" y="816610"/>
                  </a:lnTo>
                  <a:lnTo>
                    <a:pt x="2631757" y="828040"/>
                  </a:lnTo>
                  <a:lnTo>
                    <a:pt x="2669260" y="840740"/>
                  </a:lnTo>
                  <a:lnTo>
                    <a:pt x="2707005" y="850900"/>
                  </a:lnTo>
                  <a:lnTo>
                    <a:pt x="2746387" y="858520"/>
                  </a:lnTo>
                  <a:lnTo>
                    <a:pt x="2788729" y="863600"/>
                  </a:lnTo>
                  <a:lnTo>
                    <a:pt x="2800731" y="863600"/>
                  </a:lnTo>
                  <a:lnTo>
                    <a:pt x="2813964" y="864870"/>
                  </a:lnTo>
                  <a:lnTo>
                    <a:pt x="2828252" y="864870"/>
                  </a:lnTo>
                  <a:lnTo>
                    <a:pt x="2843466" y="863600"/>
                  </a:lnTo>
                  <a:lnTo>
                    <a:pt x="2861678" y="863600"/>
                  </a:lnTo>
                  <a:lnTo>
                    <a:pt x="2878620" y="862330"/>
                  </a:lnTo>
                  <a:lnTo>
                    <a:pt x="2894368" y="862330"/>
                  </a:lnTo>
                  <a:lnTo>
                    <a:pt x="2908998" y="864870"/>
                  </a:lnTo>
                  <a:lnTo>
                    <a:pt x="2950680" y="871220"/>
                  </a:lnTo>
                  <a:lnTo>
                    <a:pt x="2996146" y="872490"/>
                  </a:lnTo>
                  <a:lnTo>
                    <a:pt x="3044291" y="872490"/>
                  </a:lnTo>
                  <a:lnTo>
                    <a:pt x="3094037" y="868680"/>
                  </a:lnTo>
                  <a:lnTo>
                    <a:pt x="3117253" y="867410"/>
                  </a:lnTo>
                  <a:lnTo>
                    <a:pt x="3165538" y="862330"/>
                  </a:lnTo>
                  <a:lnTo>
                    <a:pt x="3191954" y="858520"/>
                  </a:lnTo>
                  <a:lnTo>
                    <a:pt x="3203219" y="858520"/>
                  </a:lnTo>
                  <a:lnTo>
                    <a:pt x="3213989" y="857250"/>
                  </a:lnTo>
                  <a:lnTo>
                    <a:pt x="3223818" y="858520"/>
                  </a:lnTo>
                  <a:lnTo>
                    <a:pt x="3232213" y="859790"/>
                  </a:lnTo>
                  <a:lnTo>
                    <a:pt x="3247593" y="857250"/>
                  </a:lnTo>
                  <a:lnTo>
                    <a:pt x="3277705" y="857250"/>
                  </a:lnTo>
                  <a:lnTo>
                    <a:pt x="3293427" y="854710"/>
                  </a:lnTo>
                  <a:lnTo>
                    <a:pt x="3304336" y="853440"/>
                  </a:lnTo>
                  <a:lnTo>
                    <a:pt x="3309518" y="852170"/>
                  </a:lnTo>
                  <a:lnTo>
                    <a:pt x="3325076" y="848360"/>
                  </a:lnTo>
                  <a:lnTo>
                    <a:pt x="3335972" y="845820"/>
                  </a:lnTo>
                  <a:lnTo>
                    <a:pt x="3355429" y="840740"/>
                  </a:lnTo>
                  <a:lnTo>
                    <a:pt x="3373488" y="836930"/>
                  </a:lnTo>
                  <a:lnTo>
                    <a:pt x="3391141" y="834390"/>
                  </a:lnTo>
                  <a:lnTo>
                    <a:pt x="3409378" y="834390"/>
                  </a:lnTo>
                  <a:lnTo>
                    <a:pt x="3417328" y="836930"/>
                  </a:lnTo>
                  <a:lnTo>
                    <a:pt x="3435299" y="838200"/>
                  </a:lnTo>
                  <a:lnTo>
                    <a:pt x="3443160" y="839470"/>
                  </a:lnTo>
                  <a:lnTo>
                    <a:pt x="3454908" y="838200"/>
                  </a:lnTo>
                  <a:lnTo>
                    <a:pt x="3466719" y="838200"/>
                  </a:lnTo>
                  <a:lnTo>
                    <a:pt x="3479203" y="839470"/>
                  </a:lnTo>
                  <a:lnTo>
                    <a:pt x="3492944" y="842010"/>
                  </a:lnTo>
                  <a:lnTo>
                    <a:pt x="3505670" y="840740"/>
                  </a:lnTo>
                  <a:lnTo>
                    <a:pt x="3519906" y="838200"/>
                  </a:lnTo>
                  <a:lnTo>
                    <a:pt x="3535235" y="835660"/>
                  </a:lnTo>
                  <a:lnTo>
                    <a:pt x="3551237" y="831850"/>
                  </a:lnTo>
                  <a:lnTo>
                    <a:pt x="3578783" y="828040"/>
                  </a:lnTo>
                  <a:lnTo>
                    <a:pt x="3606393" y="825500"/>
                  </a:lnTo>
                  <a:lnTo>
                    <a:pt x="3634143" y="825500"/>
                  </a:lnTo>
                  <a:lnTo>
                    <a:pt x="3662108" y="830580"/>
                  </a:lnTo>
                  <a:lnTo>
                    <a:pt x="3670744" y="833120"/>
                  </a:lnTo>
                  <a:lnTo>
                    <a:pt x="3677221" y="829310"/>
                  </a:lnTo>
                  <a:lnTo>
                    <a:pt x="3680777" y="835660"/>
                  </a:lnTo>
                  <a:lnTo>
                    <a:pt x="3709403" y="840740"/>
                  </a:lnTo>
                  <a:lnTo>
                    <a:pt x="3738969" y="843280"/>
                  </a:lnTo>
                  <a:lnTo>
                    <a:pt x="3769309" y="842010"/>
                  </a:lnTo>
                  <a:lnTo>
                    <a:pt x="3800284" y="836930"/>
                  </a:lnTo>
                  <a:lnTo>
                    <a:pt x="3821176" y="830580"/>
                  </a:lnTo>
                  <a:lnTo>
                    <a:pt x="3826192" y="829310"/>
                  </a:lnTo>
                  <a:lnTo>
                    <a:pt x="3836212" y="826770"/>
                  </a:lnTo>
                  <a:lnTo>
                    <a:pt x="3841216" y="825500"/>
                  </a:lnTo>
                  <a:lnTo>
                    <a:pt x="3859873" y="820420"/>
                  </a:lnTo>
                  <a:lnTo>
                    <a:pt x="3876611" y="816610"/>
                  </a:lnTo>
                  <a:lnTo>
                    <a:pt x="3894544" y="816610"/>
                  </a:lnTo>
                  <a:lnTo>
                    <a:pt x="3911917" y="815340"/>
                  </a:lnTo>
                  <a:lnTo>
                    <a:pt x="3947223" y="815340"/>
                  </a:lnTo>
                  <a:lnTo>
                    <a:pt x="3993985" y="802640"/>
                  </a:lnTo>
                  <a:lnTo>
                    <a:pt x="4025735" y="786130"/>
                  </a:lnTo>
                  <a:lnTo>
                    <a:pt x="4034053" y="783590"/>
                  </a:lnTo>
                  <a:lnTo>
                    <a:pt x="4041584" y="784860"/>
                  </a:lnTo>
                  <a:lnTo>
                    <a:pt x="4046016" y="783590"/>
                  </a:lnTo>
                  <a:lnTo>
                    <a:pt x="4059301" y="779780"/>
                  </a:lnTo>
                  <a:lnTo>
                    <a:pt x="4079735" y="774700"/>
                  </a:lnTo>
                  <a:lnTo>
                    <a:pt x="4100728" y="770890"/>
                  </a:lnTo>
                  <a:lnTo>
                    <a:pt x="4138650" y="768350"/>
                  </a:lnTo>
                  <a:lnTo>
                    <a:pt x="4156570" y="763270"/>
                  </a:lnTo>
                  <a:lnTo>
                    <a:pt x="4173702" y="756920"/>
                  </a:lnTo>
                  <a:lnTo>
                    <a:pt x="4189920" y="751840"/>
                  </a:lnTo>
                  <a:lnTo>
                    <a:pt x="4199521" y="748030"/>
                  </a:lnTo>
                  <a:lnTo>
                    <a:pt x="4209669" y="745490"/>
                  </a:lnTo>
                  <a:lnTo>
                    <a:pt x="4219816" y="741680"/>
                  </a:lnTo>
                  <a:lnTo>
                    <a:pt x="4229417" y="737870"/>
                  </a:lnTo>
                  <a:lnTo>
                    <a:pt x="4241216" y="735330"/>
                  </a:lnTo>
                  <a:lnTo>
                    <a:pt x="4265892" y="727710"/>
                  </a:lnTo>
                  <a:lnTo>
                    <a:pt x="4337748" y="712470"/>
                  </a:lnTo>
                  <a:lnTo>
                    <a:pt x="4365688" y="702310"/>
                  </a:lnTo>
                  <a:lnTo>
                    <a:pt x="4392866" y="689610"/>
                  </a:lnTo>
                  <a:lnTo>
                    <a:pt x="4403001" y="684530"/>
                  </a:lnTo>
                  <a:lnTo>
                    <a:pt x="4427017" y="676910"/>
                  </a:lnTo>
                  <a:lnTo>
                    <a:pt x="4437570" y="671830"/>
                  </a:lnTo>
                  <a:lnTo>
                    <a:pt x="4456874" y="665480"/>
                  </a:lnTo>
                  <a:lnTo>
                    <a:pt x="4473740" y="657860"/>
                  </a:lnTo>
                  <a:lnTo>
                    <a:pt x="4489793" y="648970"/>
                  </a:lnTo>
                  <a:lnTo>
                    <a:pt x="4506658" y="640080"/>
                  </a:lnTo>
                  <a:lnTo>
                    <a:pt x="4530407" y="624840"/>
                  </a:lnTo>
                  <a:lnTo>
                    <a:pt x="4575721" y="581660"/>
                  </a:lnTo>
                  <a:lnTo>
                    <a:pt x="4613973" y="537210"/>
                  </a:lnTo>
                  <a:lnTo>
                    <a:pt x="4621111" y="527050"/>
                  </a:lnTo>
                  <a:lnTo>
                    <a:pt x="4630140" y="515620"/>
                  </a:lnTo>
                  <a:lnTo>
                    <a:pt x="4650676" y="490220"/>
                  </a:lnTo>
                  <a:lnTo>
                    <a:pt x="4676470" y="459740"/>
                  </a:lnTo>
                  <a:lnTo>
                    <a:pt x="4705451" y="431800"/>
                  </a:lnTo>
                  <a:lnTo>
                    <a:pt x="4767262" y="375920"/>
                  </a:lnTo>
                  <a:lnTo>
                    <a:pt x="4778235" y="364490"/>
                  </a:lnTo>
                  <a:lnTo>
                    <a:pt x="4790084" y="353060"/>
                  </a:lnTo>
                  <a:lnTo>
                    <a:pt x="4802035" y="342900"/>
                  </a:lnTo>
                  <a:lnTo>
                    <a:pt x="4813363" y="332740"/>
                  </a:lnTo>
                  <a:lnTo>
                    <a:pt x="4842967" y="311150"/>
                  </a:lnTo>
                  <a:lnTo>
                    <a:pt x="4875657" y="294640"/>
                  </a:lnTo>
                  <a:lnTo>
                    <a:pt x="4911598" y="280670"/>
                  </a:lnTo>
                  <a:lnTo>
                    <a:pt x="4942268" y="270510"/>
                  </a:lnTo>
                  <a:lnTo>
                    <a:pt x="4942268" y="250190"/>
                  </a:lnTo>
                  <a:close/>
                </a:path>
              </a:pathLst>
            </a:custGeom>
            <a:solidFill>
              <a:srgbClr val="BCD0B8"/>
            </a:solidFill>
          </p:spPr>
          <p:txBody>
            <a:bodyPr wrap="square" lIns="0" tIns="0" rIns="0" bIns="0" rtlCol="0"/>
            <a:lstStyle/>
            <a:p>
              <a:endParaRPr/>
            </a:p>
          </p:txBody>
        </p:sp>
      </p:grpSp>
      <p:sp>
        <p:nvSpPr>
          <p:cNvPr id="6" name="object 6"/>
          <p:cNvSpPr txBox="1"/>
          <p:nvPr/>
        </p:nvSpPr>
        <p:spPr>
          <a:xfrm>
            <a:off x="763162" y="2025649"/>
            <a:ext cx="10765898" cy="6248401"/>
          </a:xfrm>
          <a:prstGeom prst="rect">
            <a:avLst/>
          </a:prstGeom>
        </p:spPr>
        <p:txBody>
          <a:bodyPr vert="horz" wrap="square" lIns="0" tIns="27939" rIns="0" bIns="0" rtlCol="0">
            <a:noAutofit/>
          </a:bodyPr>
          <a:lstStyle/>
          <a:p>
            <a:pPr marL="12700" marR="5080">
              <a:lnSpc>
                <a:spcPts val="2850"/>
              </a:lnSpc>
              <a:spcBef>
                <a:spcPts val="220"/>
              </a:spcBef>
            </a:pPr>
            <a:r>
              <a:rPr sz="3200" b="1" i="1" spc="140" dirty="0">
                <a:latin typeface="Georgia" panose="02040502050405020303"/>
                <a:cs typeface="Georgia" panose="02040502050405020303"/>
              </a:rPr>
              <a:t>Deployment</a:t>
            </a:r>
            <a:r>
              <a:rPr sz="3200" b="1" i="1" spc="210" dirty="0">
                <a:latin typeface="Georgia" panose="02040502050405020303"/>
                <a:cs typeface="Georgia" panose="02040502050405020303"/>
              </a:rPr>
              <a:t> </a:t>
            </a:r>
            <a:r>
              <a:rPr sz="3200" b="1" i="1" spc="155" dirty="0">
                <a:latin typeface="Georgia" panose="02040502050405020303"/>
                <a:cs typeface="Georgia" panose="02040502050405020303"/>
              </a:rPr>
              <a:t>Strategy</a:t>
            </a:r>
            <a:r>
              <a:rPr sz="3200" spc="155" dirty="0">
                <a:latin typeface="Georgia" panose="02040502050405020303"/>
                <a:cs typeface="Georgia" panose="02040502050405020303"/>
              </a:rPr>
              <a:t>:</a:t>
            </a:r>
            <a:r>
              <a:rPr sz="3200" spc="215" dirty="0">
                <a:latin typeface="Georgia" panose="02040502050405020303"/>
                <a:cs typeface="Georgia" panose="02040502050405020303"/>
              </a:rPr>
              <a:t> </a:t>
            </a:r>
            <a:r>
              <a:rPr lang="en-US" sz="3200" dirty="0" smtClean="0"/>
              <a:t>A web-based platform lets farmers input data and receive real-time crop and fertilizer recommendations and disease classification.</a:t>
            </a:r>
            <a:endParaRPr sz="3200" dirty="0">
              <a:latin typeface="Georgia" panose="02040502050405020303"/>
              <a:cs typeface="Georgia" panose="02040502050405020303"/>
            </a:endParaRPr>
          </a:p>
          <a:p>
            <a:pPr marL="12700" marR="5080">
              <a:lnSpc>
                <a:spcPts val="2850"/>
              </a:lnSpc>
              <a:spcBef>
                <a:spcPts val="220"/>
              </a:spcBef>
            </a:pPr>
            <a:endParaRPr sz="3200" dirty="0">
              <a:latin typeface="Georgia" panose="02040502050405020303"/>
              <a:cs typeface="Georgia" panose="02040502050405020303"/>
            </a:endParaRPr>
          </a:p>
          <a:p>
            <a:pPr marL="12700" marR="5080">
              <a:lnSpc>
                <a:spcPts val="2850"/>
              </a:lnSpc>
              <a:spcBef>
                <a:spcPts val="220"/>
              </a:spcBef>
            </a:pPr>
            <a:r>
              <a:rPr sz="3200" b="1" i="1" dirty="0">
                <a:latin typeface="Georgia" panose="02040502050405020303"/>
                <a:cs typeface="Georgia" panose="02040502050405020303"/>
              </a:rPr>
              <a:t>APIs and Web Services:</a:t>
            </a:r>
            <a:r>
              <a:rPr sz="3200" dirty="0">
                <a:latin typeface="Georgia" panose="02040502050405020303"/>
                <a:cs typeface="Georgia" panose="02040502050405020303"/>
              </a:rPr>
              <a:t> </a:t>
            </a:r>
            <a:r>
              <a:rPr lang="en-US" sz="3200" dirty="0" smtClean="0"/>
              <a:t>APIs enable instant feedback by connecting the model with the web interface.</a:t>
            </a:r>
            <a:endParaRPr sz="3200" dirty="0">
              <a:latin typeface="Georgia" panose="02040502050405020303"/>
              <a:cs typeface="Georgia" panose="02040502050405020303"/>
            </a:endParaRPr>
          </a:p>
          <a:p>
            <a:pPr marL="12700" marR="5080">
              <a:lnSpc>
                <a:spcPts val="2850"/>
              </a:lnSpc>
              <a:spcBef>
                <a:spcPts val="220"/>
              </a:spcBef>
            </a:pPr>
            <a:endParaRPr sz="3200" dirty="0">
              <a:latin typeface="Georgia" panose="02040502050405020303"/>
              <a:cs typeface="Georgia" panose="02040502050405020303"/>
            </a:endParaRPr>
          </a:p>
          <a:p>
            <a:pPr marL="12700" marR="5080">
              <a:lnSpc>
                <a:spcPts val="2850"/>
              </a:lnSpc>
              <a:spcBef>
                <a:spcPts val="220"/>
              </a:spcBef>
            </a:pPr>
            <a:r>
              <a:rPr lang="en-US" sz="3200" b="1" dirty="0" smtClean="0"/>
              <a:t>Farm Management Integration</a:t>
            </a:r>
            <a:r>
              <a:rPr lang="en-US" sz="3200" dirty="0" smtClean="0"/>
              <a:t>: Integrates with larger farms' systems for data sharing and improved decision-making.</a:t>
            </a:r>
            <a:endParaRPr sz="3200" dirty="0">
              <a:latin typeface="Georgia" panose="02040502050405020303"/>
              <a:cs typeface="Georgia" panose="02040502050405020303"/>
            </a:endParaRPr>
          </a:p>
          <a:p>
            <a:pPr marL="12700" marR="5080">
              <a:lnSpc>
                <a:spcPts val="2850"/>
              </a:lnSpc>
              <a:spcBef>
                <a:spcPts val="220"/>
              </a:spcBef>
            </a:pPr>
            <a:endParaRPr sz="3200" dirty="0">
              <a:latin typeface="Georgia" panose="02040502050405020303"/>
              <a:cs typeface="Georgia" panose="02040502050405020303"/>
            </a:endParaRPr>
          </a:p>
          <a:p>
            <a:pPr marL="12700" marR="5080">
              <a:lnSpc>
                <a:spcPts val="2850"/>
              </a:lnSpc>
              <a:spcBef>
                <a:spcPts val="220"/>
              </a:spcBef>
            </a:pPr>
            <a:r>
              <a:rPr sz="3200" b="1" i="0" dirty="0">
                <a:latin typeface="Georgia" panose="02040502050405020303"/>
                <a:cs typeface="Georgia" panose="02040502050405020303"/>
              </a:rPr>
              <a:t>Tools Used:</a:t>
            </a:r>
          </a:p>
          <a:p>
            <a:pPr marL="12700" marR="5080">
              <a:lnSpc>
                <a:spcPts val="2850"/>
              </a:lnSpc>
              <a:spcBef>
                <a:spcPts val="220"/>
              </a:spcBef>
            </a:pPr>
            <a:endParaRPr sz="3200" dirty="0">
              <a:latin typeface="Georgia" panose="02040502050405020303"/>
              <a:cs typeface="Georgia" panose="02040502050405020303"/>
            </a:endParaRPr>
          </a:p>
          <a:p>
            <a:pPr marL="12700" marR="5080">
              <a:lnSpc>
                <a:spcPts val="2850"/>
              </a:lnSpc>
              <a:spcBef>
                <a:spcPts val="220"/>
              </a:spcBef>
            </a:pPr>
            <a:r>
              <a:rPr sz="3200" b="1" i="1" dirty="0">
                <a:latin typeface="Georgia" panose="02040502050405020303"/>
                <a:cs typeface="Georgia" panose="02040502050405020303"/>
              </a:rPr>
              <a:t>Flask</a:t>
            </a:r>
            <a:r>
              <a:rPr sz="3200" dirty="0">
                <a:latin typeface="Georgia" panose="02040502050405020303"/>
                <a:cs typeface="Georgia" panose="02040502050405020303"/>
              </a:rPr>
              <a:t> for backend API development</a:t>
            </a:r>
          </a:p>
          <a:p>
            <a:pPr marL="12700" marR="5080">
              <a:lnSpc>
                <a:spcPts val="2850"/>
              </a:lnSpc>
              <a:spcBef>
                <a:spcPts val="220"/>
              </a:spcBef>
            </a:pPr>
            <a:r>
              <a:rPr lang="en-US" altLang="" sz="3200" b="1" i="1" dirty="0">
                <a:latin typeface="Georgia" panose="02040502050405020303"/>
                <a:cs typeface="Georgia" panose="02040502050405020303"/>
              </a:rPr>
              <a:t>Heroku</a:t>
            </a:r>
            <a:r>
              <a:rPr sz="3200" b="1" i="1" dirty="0">
                <a:latin typeface="Georgia" panose="02040502050405020303"/>
                <a:cs typeface="Georgia" panose="02040502050405020303"/>
              </a:rPr>
              <a:t> </a:t>
            </a:r>
            <a:r>
              <a:rPr sz="3200" dirty="0">
                <a:latin typeface="Georgia" panose="02040502050405020303"/>
                <a:cs typeface="Georgia" panose="02040502050405020303"/>
              </a:rPr>
              <a:t>for scalability </a:t>
            </a:r>
          </a:p>
          <a:p>
            <a:pPr marL="12700" marR="5080">
              <a:lnSpc>
                <a:spcPts val="2850"/>
              </a:lnSpc>
              <a:spcBef>
                <a:spcPts val="220"/>
              </a:spcBef>
            </a:pPr>
            <a:endParaRPr sz="3200" dirty="0">
              <a:latin typeface="Georgia" panose="02040502050405020303"/>
              <a:cs typeface="Georgia" panose="02040502050405020303"/>
            </a:endParaRPr>
          </a:p>
        </p:txBody>
      </p:sp>
      <p:pic>
        <p:nvPicPr>
          <p:cNvPr id="7" name="object 7"/>
          <p:cNvPicPr/>
          <p:nvPr/>
        </p:nvPicPr>
        <p:blipFill>
          <a:blip r:embed="rId4" cstate="print"/>
          <a:stretch>
            <a:fillRect/>
          </a:stretch>
        </p:blipFill>
        <p:spPr>
          <a:xfrm>
            <a:off x="4953000" y="4305300"/>
            <a:ext cx="9143999" cy="123824"/>
          </a:xfrm>
          <a:prstGeom prst="rect">
            <a:avLst/>
          </a:prstGeom>
        </p:spPr>
      </p:pic>
      <p:sp>
        <p:nvSpPr>
          <p:cNvPr id="8" name="object 8"/>
          <p:cNvSpPr txBox="1">
            <a:spLocks noGrp="1"/>
          </p:cNvSpPr>
          <p:nvPr>
            <p:ph type="title"/>
          </p:nvPr>
        </p:nvSpPr>
        <p:spPr>
          <a:xfrm>
            <a:off x="794496" y="273050"/>
            <a:ext cx="8952230" cy="1339850"/>
          </a:xfrm>
          <a:prstGeom prst="rect">
            <a:avLst/>
          </a:prstGeom>
        </p:spPr>
        <p:txBody>
          <a:bodyPr vert="horz" wrap="square" lIns="0" tIns="479031" rIns="0" bIns="0" rtlCol="0">
            <a:noAutofit/>
          </a:bodyPr>
          <a:lstStyle/>
          <a:p>
            <a:pPr marL="12700">
              <a:lnSpc>
                <a:spcPct val="100000"/>
              </a:lnSpc>
              <a:spcBef>
                <a:spcPts val="135"/>
              </a:spcBef>
            </a:pPr>
            <a:r>
              <a:rPr sz="4400" spc="305" dirty="0">
                <a:solidFill>
                  <a:srgbClr val="000000"/>
                </a:solidFill>
              </a:rPr>
              <a:t>Model</a:t>
            </a:r>
            <a:r>
              <a:rPr sz="4400" spc="220" dirty="0">
                <a:solidFill>
                  <a:srgbClr val="000000"/>
                </a:solidFill>
              </a:rPr>
              <a:t> </a:t>
            </a:r>
            <a:r>
              <a:rPr sz="4400" spc="305" dirty="0">
                <a:solidFill>
                  <a:srgbClr val="000000"/>
                </a:solidFill>
              </a:rPr>
              <a:t>Deployment</a:t>
            </a:r>
            <a:endParaRPr sz="4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501</Words>
  <Application>Microsoft Office PowerPoint</Application>
  <PresentationFormat>Custom</PresentationFormat>
  <Paragraphs>78</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Georgia</vt:lpstr>
      <vt:lpstr>Verdana</vt:lpstr>
      <vt:lpstr>Wingdings</vt:lpstr>
      <vt:lpstr>Office Theme</vt:lpstr>
      <vt:lpstr>WAKULIMA FARM TECH Crop &amp; Fertilizer recommendation and Disease prediction</vt:lpstr>
      <vt:lpstr>OBJECTIVE</vt:lpstr>
      <vt:lpstr>                   BUSINESS UNDERSTANDING  Farmers face significant challenges in managing soil nutrients,  selecting the right crops for their land and determining crop diseases. Choosing appropriate fertilizers and crops is essential for healthy yields, yet this can be complex without data-driven insights. Key challenges include:      -&gt;Nutrient Imbalance     -&gt;Soil Degradation     -&gt;Economic Loss </vt:lpstr>
      <vt:lpstr>                                   Problem Statement  Farmers face significant challenges in optimizing crop yields and maintaining soil health due to difficulties in selecting appropriate crops, managing fertilizers effectively and identifying diseases that crops have. Without precise, data-driven guidance, farmers often struggle with:  -&gt;Nutrient Management -&gt;Crop Selection Uncertainty -&gt;Economic Impact -&gt;Disease Identification</vt:lpstr>
      <vt:lpstr>                                     Solutions and Benefits  -&gt; Crop Recommendation: Recommends crops suited to local soil and climate, enhancing productivity and resilience.  -&gt; Fertilizer Recommendation: Provides precise fertilizer type and dosage based on soil nutrients, supporting balanced growth and preventing degradation.  -&gt; Disease Classification: Identifies and classifies plant leaf diseases based on uploaded photos .  -&gt; Cost Optimization: Reduces unnecessary input costs through targeted recommendations, achieving savings while maintaining high yields.  -&gt; Sustainable Farming: Minimizes environmental impact by reducing nutrient runoff and preventing soil degradation.  -&gt; Personalized Recommendations: Tailors advice to each farm’s unique soil and climate conditions for optimal crop growth.</vt:lpstr>
      <vt:lpstr>             DATA OVERVIEW </vt:lpstr>
      <vt:lpstr>DATA PREPROCESSING</vt:lpstr>
      <vt:lpstr>Tools used:</vt:lpstr>
      <vt:lpstr>Model Deployment</vt:lpstr>
      <vt:lpstr>CONCLUSION</vt:lpstr>
      <vt:lpstr> RECOMMENDATIONS   </vt:lpstr>
      <vt:lpstr>ANY QUESTIONS ?</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WAKULIMA FARM TECH_x000d_Crop &amp; Fertilizer recommendation</dc:title>
  <dc:creator/>
  <cp:lastModifiedBy>stacy waweru</cp:lastModifiedBy>
  <cp:revision>53</cp:revision>
  <dcterms:created xsi:type="dcterms:W3CDTF">2024-11-09T22:08:00Z</dcterms:created>
  <dcterms:modified xsi:type="dcterms:W3CDTF">2024-11-19T11:57:49Z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2024-11-07T06:00:00Z</vt:filetime>
  </property>
  <property fmtid="{D5CDD505-2E9C-101B-9397-08002B2CF9AE}" pid="3" name="Creator">
    <vt:lpwstr>Chromium</vt:lpwstr>
  </property>
  <property fmtid="{D5CDD505-2E9C-101B-9397-08002B2CF9AE}" pid="4" name="LastSaved">
    <vt:filetime>2024-11-07T06:00:00Z</vt:filetime>
  </property>
  <property fmtid="{D5CDD505-2E9C-101B-9397-08002B2CF9AE}" pid="5" name="Producer">
    <vt:lpwstr>GPL Ghostscript 10.04.0</vt:lpwstr>
  </property>
  <property fmtid="{D5CDD505-2E9C-101B-9397-08002B2CF9AE}" pid="6" name="ICV">
    <vt:lpwstr>BB70C72623E64BC6874549946B759ABD_12</vt:lpwstr>
  </property>
  <property fmtid="{D5CDD505-2E9C-101B-9397-08002B2CF9AE}" pid="7" name="KSOProductBuildVer">
    <vt:lpwstr>1033-12.2.0.18607</vt:lpwstr>
  </property>
</Properties>
</file>